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73" r:id="rId2"/>
    <p:sldId id="328" r:id="rId3"/>
    <p:sldId id="327" r:id="rId4"/>
    <p:sldId id="326" r:id="rId5"/>
    <p:sldId id="349" r:id="rId6"/>
    <p:sldId id="343" r:id="rId7"/>
    <p:sldId id="335" r:id="rId8"/>
    <p:sldId id="350" r:id="rId9"/>
    <p:sldId id="329" r:id="rId10"/>
    <p:sldId id="362" r:id="rId11"/>
    <p:sldId id="353" r:id="rId12"/>
    <p:sldId id="354" r:id="rId13"/>
    <p:sldId id="355" r:id="rId14"/>
    <p:sldId id="356" r:id="rId15"/>
    <p:sldId id="357" r:id="rId16"/>
    <p:sldId id="358" r:id="rId17"/>
    <p:sldId id="359" r:id="rId18"/>
    <p:sldId id="360" r:id="rId19"/>
    <p:sldId id="361" r:id="rId20"/>
    <p:sldId id="334" r:id="rId21"/>
    <p:sldId id="364" r:id="rId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2C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5528" autoAdjust="0"/>
  </p:normalViewPr>
  <p:slideViewPr>
    <p:cSldViewPr snapToGrid="0">
      <p:cViewPr varScale="1">
        <p:scale>
          <a:sx n="40" d="100"/>
          <a:sy n="40" d="100"/>
        </p:scale>
        <p:origin x="54" y="12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55318-4C48-4826-A50C-EDE1C266692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7825A7-DBE9-4574-866C-2EFB6EE4C2EC}">
      <dgm:prSet phldrT="[Text]"/>
      <dgm:spPr/>
      <dgm:t>
        <a:bodyPr/>
        <a:lstStyle/>
        <a:p>
          <a:pPr>
            <a:lnSpc>
              <a:spcPct val="100000"/>
            </a:lnSpc>
          </a:pPr>
          <a:r>
            <a:rPr lang="en-US" dirty="0"/>
            <a:t>Checked for Missing Values and Dropped Them. We dropped entire rows that contained null values. </a:t>
          </a:r>
        </a:p>
      </dgm:t>
    </dgm:pt>
    <dgm:pt modelId="{944748F4-C458-4ECB-B896-214DE5018E49}" type="parTrans" cxnId="{E9049B54-B70A-4F4B-A100-B464B800CB7A}">
      <dgm:prSet/>
      <dgm:spPr/>
      <dgm:t>
        <a:bodyPr/>
        <a:lstStyle/>
        <a:p>
          <a:endParaRPr lang="en-US"/>
        </a:p>
      </dgm:t>
    </dgm:pt>
    <dgm:pt modelId="{90B52CA6-A7F0-4C54-AF2D-4FFA0139CCCD}" type="sibTrans" cxnId="{E9049B54-B70A-4F4B-A100-B464B800CB7A}">
      <dgm:prSet/>
      <dgm:spPr/>
      <dgm:t>
        <a:bodyPr/>
        <a:lstStyle/>
        <a:p>
          <a:pPr>
            <a:lnSpc>
              <a:spcPct val="100000"/>
            </a:lnSpc>
          </a:pPr>
          <a:endParaRPr lang="en-US"/>
        </a:p>
      </dgm:t>
    </dgm:pt>
    <dgm:pt modelId="{0CE3BCC5-7EF1-46B1-9D90-2F71F4FE3467}">
      <dgm:prSet phldrT="[Text]"/>
      <dgm:spPr/>
      <dgm:t>
        <a:bodyPr/>
        <a:lstStyle/>
        <a:p>
          <a:pPr>
            <a:lnSpc>
              <a:spcPct val="100000"/>
            </a:lnSpc>
          </a:pPr>
          <a:r>
            <a:rPr lang="en-US" dirty="0"/>
            <a:t>Checked If all Symbols Have Records for All Dates (105 Total Weeks) and Dropped Any Symbols that Had Records for Less than 105 Weeks. </a:t>
          </a:r>
        </a:p>
      </dgm:t>
    </dgm:pt>
    <dgm:pt modelId="{EE1DDACE-2268-41EC-949F-82BA70D50B9C}" type="parTrans" cxnId="{AFA4D248-5830-4372-975D-AF6D44EE70C2}">
      <dgm:prSet/>
      <dgm:spPr/>
      <dgm:t>
        <a:bodyPr/>
        <a:lstStyle/>
        <a:p>
          <a:endParaRPr lang="en-US"/>
        </a:p>
      </dgm:t>
    </dgm:pt>
    <dgm:pt modelId="{F6C44958-4841-4007-8125-111848DEB4D1}" type="sibTrans" cxnId="{AFA4D248-5830-4372-975D-AF6D44EE70C2}">
      <dgm:prSet/>
      <dgm:spPr/>
      <dgm:t>
        <a:bodyPr/>
        <a:lstStyle/>
        <a:p>
          <a:pPr>
            <a:lnSpc>
              <a:spcPct val="100000"/>
            </a:lnSpc>
          </a:pPr>
          <a:endParaRPr lang="en-US"/>
        </a:p>
      </dgm:t>
    </dgm:pt>
    <dgm:pt modelId="{5EA9F257-25C3-482D-A5F8-459DF4531DC5}">
      <dgm:prSet phldrT="[Text]"/>
      <dgm:spPr/>
      <dgm:t>
        <a:bodyPr/>
        <a:lstStyle/>
        <a:p>
          <a:pPr>
            <a:lnSpc>
              <a:spcPct val="100000"/>
            </a:lnSpc>
          </a:pPr>
          <a:r>
            <a:rPr lang="en-US" dirty="0"/>
            <a:t>Selected a Subset of Symbols with Top 100 Average Trading Volume. Average Trading Volume for Symbols Was Evaluated for Those 105 Weeks. </a:t>
          </a:r>
        </a:p>
      </dgm:t>
    </dgm:pt>
    <dgm:pt modelId="{219E0652-E76E-4ABF-87C0-4ECEE678244A}" type="parTrans" cxnId="{3AC23863-2713-4625-9E9B-9763189BE2EC}">
      <dgm:prSet/>
      <dgm:spPr/>
      <dgm:t>
        <a:bodyPr/>
        <a:lstStyle/>
        <a:p>
          <a:endParaRPr lang="en-US"/>
        </a:p>
      </dgm:t>
    </dgm:pt>
    <dgm:pt modelId="{1D77B25F-DFC1-4F48-AEA1-8F60178F9301}" type="sibTrans" cxnId="{3AC23863-2713-4625-9E9B-9763189BE2EC}">
      <dgm:prSet/>
      <dgm:spPr/>
      <dgm:t>
        <a:bodyPr/>
        <a:lstStyle/>
        <a:p>
          <a:pPr>
            <a:lnSpc>
              <a:spcPct val="100000"/>
            </a:lnSpc>
          </a:pPr>
          <a:endParaRPr lang="en-US"/>
        </a:p>
      </dgm:t>
    </dgm:pt>
    <dgm:pt modelId="{C17EFE26-4C73-4EBE-9478-63BC3D373EFF}">
      <dgm:prSet phldrT="[Text]"/>
      <dgm:spPr/>
      <dgm:t>
        <a:bodyPr/>
        <a:lstStyle/>
        <a:p>
          <a:pPr>
            <a:lnSpc>
              <a:spcPct val="100000"/>
            </a:lnSpc>
          </a:pPr>
          <a:r>
            <a:rPr lang="en-US" dirty="0"/>
            <a:t>Used Hierarchical Clustering to group similar stocks based on the historical price data. The distance threshold for clustering was set at a correlation between price and trading volume of 2.   </a:t>
          </a:r>
        </a:p>
      </dgm:t>
    </dgm:pt>
    <dgm:pt modelId="{97AB7DB4-A0EF-4133-9FC7-32707706E7EB}" type="parTrans" cxnId="{85946C67-B70E-4854-9EA5-9FA68B4C5D00}">
      <dgm:prSet/>
      <dgm:spPr/>
      <dgm:t>
        <a:bodyPr/>
        <a:lstStyle/>
        <a:p>
          <a:endParaRPr lang="en-US"/>
        </a:p>
      </dgm:t>
    </dgm:pt>
    <dgm:pt modelId="{E31CCAEA-12EB-4471-9CC6-57A96F0260BC}" type="sibTrans" cxnId="{85946C67-B70E-4854-9EA5-9FA68B4C5D00}">
      <dgm:prSet/>
      <dgm:spPr/>
      <dgm:t>
        <a:bodyPr/>
        <a:lstStyle/>
        <a:p>
          <a:pPr>
            <a:lnSpc>
              <a:spcPct val="100000"/>
            </a:lnSpc>
          </a:pPr>
          <a:endParaRPr lang="en-US"/>
        </a:p>
      </dgm:t>
    </dgm:pt>
    <dgm:pt modelId="{972128D4-B17A-4E84-9BAA-9CF83F67BA89}">
      <dgm:prSet phldrT="[Text]"/>
      <dgm:spPr/>
      <dgm:t>
        <a:bodyPr/>
        <a:lstStyle/>
        <a:p>
          <a:pPr>
            <a:lnSpc>
              <a:spcPct val="100000"/>
            </a:lnSpc>
          </a:pPr>
          <a:r>
            <a:rPr lang="en-US" dirty="0"/>
            <a:t>Picked a Random Sample Symbol from Each Cluster reducing the number of symbols more in-depth analysis</a:t>
          </a:r>
        </a:p>
      </dgm:t>
    </dgm:pt>
    <dgm:pt modelId="{4F1A4A83-D233-4D14-918D-C2E092E9C125}" type="parTrans" cxnId="{A12CACB5-95BA-4485-BE9B-73AC529F4C4A}">
      <dgm:prSet/>
      <dgm:spPr/>
      <dgm:t>
        <a:bodyPr/>
        <a:lstStyle/>
        <a:p>
          <a:endParaRPr lang="en-US"/>
        </a:p>
      </dgm:t>
    </dgm:pt>
    <dgm:pt modelId="{5630EC51-2AF6-4B48-9442-8047804798F0}" type="sibTrans" cxnId="{A12CACB5-95BA-4485-BE9B-73AC529F4C4A}">
      <dgm:prSet/>
      <dgm:spPr/>
      <dgm:t>
        <a:bodyPr/>
        <a:lstStyle/>
        <a:p>
          <a:endParaRPr lang="en-US"/>
        </a:p>
      </dgm:t>
    </dgm:pt>
    <dgm:pt modelId="{3ABE4B16-142F-4515-A4B4-4CE8C16004B4}" type="pres">
      <dgm:prSet presAssocID="{AC355318-4C48-4826-A50C-EDE1C2666929}" presName="root" presStyleCnt="0">
        <dgm:presLayoutVars>
          <dgm:dir/>
          <dgm:resizeHandles val="exact"/>
        </dgm:presLayoutVars>
      </dgm:prSet>
      <dgm:spPr/>
    </dgm:pt>
    <dgm:pt modelId="{2C3693D5-326E-4042-95D4-71F5079FD484}" type="pres">
      <dgm:prSet presAssocID="{AC355318-4C48-4826-A50C-EDE1C2666929}" presName="container" presStyleCnt="0">
        <dgm:presLayoutVars>
          <dgm:dir/>
          <dgm:resizeHandles val="exact"/>
        </dgm:presLayoutVars>
      </dgm:prSet>
      <dgm:spPr/>
    </dgm:pt>
    <dgm:pt modelId="{13CE9350-0373-4DB7-8742-CD974BEDCE28}" type="pres">
      <dgm:prSet presAssocID="{DA7825A7-DBE9-4574-866C-2EFB6EE4C2EC}" presName="compNode" presStyleCnt="0"/>
      <dgm:spPr/>
    </dgm:pt>
    <dgm:pt modelId="{EF3154A6-AD49-4DEE-B19F-62ABF63F2CF3}" type="pres">
      <dgm:prSet presAssocID="{DA7825A7-DBE9-4574-866C-2EFB6EE4C2EC}" presName="iconBgRect" presStyleLbl="bgShp" presStyleIdx="0" presStyleCnt="5"/>
      <dgm:spPr/>
    </dgm:pt>
    <dgm:pt modelId="{9E45E367-1479-4406-BA67-44E446F9BA71}" type="pres">
      <dgm:prSet presAssocID="{DA7825A7-DBE9-4574-866C-2EFB6EE4C2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0D5E2751-BA38-4B89-907B-A4692B6A0897}" type="pres">
      <dgm:prSet presAssocID="{DA7825A7-DBE9-4574-866C-2EFB6EE4C2EC}" presName="spaceRect" presStyleCnt="0"/>
      <dgm:spPr/>
    </dgm:pt>
    <dgm:pt modelId="{5FB92D91-B344-4DFE-9122-0C7842FB05FB}" type="pres">
      <dgm:prSet presAssocID="{DA7825A7-DBE9-4574-866C-2EFB6EE4C2EC}" presName="textRect" presStyleLbl="revTx" presStyleIdx="0" presStyleCnt="5">
        <dgm:presLayoutVars>
          <dgm:chMax val="1"/>
          <dgm:chPref val="1"/>
        </dgm:presLayoutVars>
      </dgm:prSet>
      <dgm:spPr/>
    </dgm:pt>
    <dgm:pt modelId="{DA295B8B-7608-4F38-BC17-2D613C5D86CD}" type="pres">
      <dgm:prSet presAssocID="{90B52CA6-A7F0-4C54-AF2D-4FFA0139CCCD}" presName="sibTrans" presStyleLbl="sibTrans2D1" presStyleIdx="0" presStyleCnt="0"/>
      <dgm:spPr/>
    </dgm:pt>
    <dgm:pt modelId="{76A09B04-9510-495C-8E4C-DCD638CAD920}" type="pres">
      <dgm:prSet presAssocID="{0CE3BCC5-7EF1-46B1-9D90-2F71F4FE3467}" presName="compNode" presStyleCnt="0"/>
      <dgm:spPr/>
    </dgm:pt>
    <dgm:pt modelId="{8452F19A-E12D-4A07-A479-BFB53C8A5F1B}" type="pres">
      <dgm:prSet presAssocID="{0CE3BCC5-7EF1-46B1-9D90-2F71F4FE3467}" presName="iconBgRect" presStyleLbl="bgShp" presStyleIdx="1" presStyleCnt="5"/>
      <dgm:spPr/>
    </dgm:pt>
    <dgm:pt modelId="{EB5935FF-99D7-42B4-91E2-BB8169298FC5}" type="pres">
      <dgm:prSet presAssocID="{0CE3BCC5-7EF1-46B1-9D90-2F71F4FE346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3648795-01B8-43D1-9320-EF0BE57DED3D}" type="pres">
      <dgm:prSet presAssocID="{0CE3BCC5-7EF1-46B1-9D90-2F71F4FE3467}" presName="spaceRect" presStyleCnt="0"/>
      <dgm:spPr/>
    </dgm:pt>
    <dgm:pt modelId="{866BB20C-059E-4303-81D3-77EB72C1C0FC}" type="pres">
      <dgm:prSet presAssocID="{0CE3BCC5-7EF1-46B1-9D90-2F71F4FE3467}" presName="textRect" presStyleLbl="revTx" presStyleIdx="1" presStyleCnt="5">
        <dgm:presLayoutVars>
          <dgm:chMax val="1"/>
          <dgm:chPref val="1"/>
        </dgm:presLayoutVars>
      </dgm:prSet>
      <dgm:spPr/>
    </dgm:pt>
    <dgm:pt modelId="{3DEEDD11-155E-4F64-8EF0-B1AF3B8C21CB}" type="pres">
      <dgm:prSet presAssocID="{F6C44958-4841-4007-8125-111848DEB4D1}" presName="sibTrans" presStyleLbl="sibTrans2D1" presStyleIdx="0" presStyleCnt="0"/>
      <dgm:spPr/>
    </dgm:pt>
    <dgm:pt modelId="{FAB0C106-A1E2-4856-A266-8D79818B23D3}" type="pres">
      <dgm:prSet presAssocID="{5EA9F257-25C3-482D-A5F8-459DF4531DC5}" presName="compNode" presStyleCnt="0"/>
      <dgm:spPr/>
    </dgm:pt>
    <dgm:pt modelId="{8519D5FE-D51B-4EAC-B482-E60347734B2E}" type="pres">
      <dgm:prSet presAssocID="{5EA9F257-25C3-482D-A5F8-459DF4531DC5}" presName="iconBgRect" presStyleLbl="bgShp" presStyleIdx="2" presStyleCnt="5"/>
      <dgm:spPr/>
    </dgm:pt>
    <dgm:pt modelId="{69844907-2365-4A26-B0BC-10D35E523153}" type="pres">
      <dgm:prSet presAssocID="{5EA9F257-25C3-482D-A5F8-459DF4531D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83CFCDC5-63DC-41FF-891B-CF036C70301A}" type="pres">
      <dgm:prSet presAssocID="{5EA9F257-25C3-482D-A5F8-459DF4531DC5}" presName="spaceRect" presStyleCnt="0"/>
      <dgm:spPr/>
    </dgm:pt>
    <dgm:pt modelId="{7619843F-398F-4DD8-9E9F-0121121B230E}" type="pres">
      <dgm:prSet presAssocID="{5EA9F257-25C3-482D-A5F8-459DF4531DC5}" presName="textRect" presStyleLbl="revTx" presStyleIdx="2" presStyleCnt="5">
        <dgm:presLayoutVars>
          <dgm:chMax val="1"/>
          <dgm:chPref val="1"/>
        </dgm:presLayoutVars>
      </dgm:prSet>
      <dgm:spPr/>
    </dgm:pt>
    <dgm:pt modelId="{761E1276-6E9A-4CAE-BD0B-E82C5675F5C9}" type="pres">
      <dgm:prSet presAssocID="{1D77B25F-DFC1-4F48-AEA1-8F60178F9301}" presName="sibTrans" presStyleLbl="sibTrans2D1" presStyleIdx="0" presStyleCnt="0"/>
      <dgm:spPr/>
    </dgm:pt>
    <dgm:pt modelId="{9A2DBC98-A46D-4B2C-BA4B-0897EC154963}" type="pres">
      <dgm:prSet presAssocID="{C17EFE26-4C73-4EBE-9478-63BC3D373EFF}" presName="compNode" presStyleCnt="0"/>
      <dgm:spPr/>
    </dgm:pt>
    <dgm:pt modelId="{E7DE01D0-A982-4836-816D-0838FAF7AC0D}" type="pres">
      <dgm:prSet presAssocID="{C17EFE26-4C73-4EBE-9478-63BC3D373EFF}" presName="iconBgRect" presStyleLbl="bgShp" presStyleIdx="3" presStyleCnt="5"/>
      <dgm:spPr/>
    </dgm:pt>
    <dgm:pt modelId="{BC89616C-7B3A-43C3-ACA2-B63500F72AED}" type="pres">
      <dgm:prSet presAssocID="{C17EFE26-4C73-4EBE-9478-63BC3D373EF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D1B10AA2-FA76-4214-AA3F-1043A498C361}" type="pres">
      <dgm:prSet presAssocID="{C17EFE26-4C73-4EBE-9478-63BC3D373EFF}" presName="spaceRect" presStyleCnt="0"/>
      <dgm:spPr/>
    </dgm:pt>
    <dgm:pt modelId="{E8B21E03-C204-491F-9D28-DB479DD0A457}" type="pres">
      <dgm:prSet presAssocID="{C17EFE26-4C73-4EBE-9478-63BC3D373EFF}" presName="textRect" presStyleLbl="revTx" presStyleIdx="3" presStyleCnt="5">
        <dgm:presLayoutVars>
          <dgm:chMax val="1"/>
          <dgm:chPref val="1"/>
        </dgm:presLayoutVars>
      </dgm:prSet>
      <dgm:spPr/>
    </dgm:pt>
    <dgm:pt modelId="{7A87C582-982B-4366-B17F-F7DD9C86AED2}" type="pres">
      <dgm:prSet presAssocID="{E31CCAEA-12EB-4471-9CC6-57A96F0260BC}" presName="sibTrans" presStyleLbl="sibTrans2D1" presStyleIdx="0" presStyleCnt="0"/>
      <dgm:spPr/>
    </dgm:pt>
    <dgm:pt modelId="{9DBBC973-EC0F-4722-99BB-547837D4F20D}" type="pres">
      <dgm:prSet presAssocID="{972128D4-B17A-4E84-9BAA-9CF83F67BA89}" presName="compNode" presStyleCnt="0"/>
      <dgm:spPr/>
    </dgm:pt>
    <dgm:pt modelId="{324BD167-F68C-4C8A-AF8B-1A4CDDAB1A4E}" type="pres">
      <dgm:prSet presAssocID="{972128D4-B17A-4E84-9BAA-9CF83F67BA89}" presName="iconBgRect" presStyleLbl="bgShp" presStyleIdx="4" presStyleCnt="5"/>
      <dgm:spPr/>
    </dgm:pt>
    <dgm:pt modelId="{C0A9693F-8821-4C90-980F-AD7278CF09A8}" type="pres">
      <dgm:prSet presAssocID="{972128D4-B17A-4E84-9BAA-9CF83F67BA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107947D6-7AD5-40D7-82E1-DC9F465BF353}" type="pres">
      <dgm:prSet presAssocID="{972128D4-B17A-4E84-9BAA-9CF83F67BA89}" presName="spaceRect" presStyleCnt="0"/>
      <dgm:spPr/>
    </dgm:pt>
    <dgm:pt modelId="{CE072542-DB4E-4429-A54B-41A2226E4E42}" type="pres">
      <dgm:prSet presAssocID="{972128D4-B17A-4E84-9BAA-9CF83F67BA89}" presName="textRect" presStyleLbl="revTx" presStyleIdx="4" presStyleCnt="5">
        <dgm:presLayoutVars>
          <dgm:chMax val="1"/>
          <dgm:chPref val="1"/>
        </dgm:presLayoutVars>
      </dgm:prSet>
      <dgm:spPr/>
    </dgm:pt>
  </dgm:ptLst>
  <dgm:cxnLst>
    <dgm:cxn modelId="{63786E24-5C6F-49E4-9E00-9230EE7372C9}" type="presOf" srcId="{C17EFE26-4C73-4EBE-9478-63BC3D373EFF}" destId="{E8B21E03-C204-491F-9D28-DB479DD0A457}" srcOrd="0" destOrd="0" presId="urn:microsoft.com/office/officeart/2018/2/layout/IconCircleList"/>
    <dgm:cxn modelId="{091F082D-7F39-450A-A6BB-3FE889049CC4}" type="presOf" srcId="{DA7825A7-DBE9-4574-866C-2EFB6EE4C2EC}" destId="{5FB92D91-B344-4DFE-9122-0C7842FB05FB}" srcOrd="0" destOrd="0" presId="urn:microsoft.com/office/officeart/2018/2/layout/IconCircleList"/>
    <dgm:cxn modelId="{3AC23863-2713-4625-9E9B-9763189BE2EC}" srcId="{AC355318-4C48-4826-A50C-EDE1C2666929}" destId="{5EA9F257-25C3-482D-A5F8-459DF4531DC5}" srcOrd="2" destOrd="0" parTransId="{219E0652-E76E-4ABF-87C0-4ECEE678244A}" sibTransId="{1D77B25F-DFC1-4F48-AEA1-8F60178F9301}"/>
    <dgm:cxn modelId="{2EF94744-3FC1-4A9D-A758-27EB5E989D59}" type="presOf" srcId="{1D77B25F-DFC1-4F48-AEA1-8F60178F9301}" destId="{761E1276-6E9A-4CAE-BD0B-E82C5675F5C9}" srcOrd="0" destOrd="0" presId="urn:microsoft.com/office/officeart/2018/2/layout/IconCircleList"/>
    <dgm:cxn modelId="{85946C67-B70E-4854-9EA5-9FA68B4C5D00}" srcId="{AC355318-4C48-4826-A50C-EDE1C2666929}" destId="{C17EFE26-4C73-4EBE-9478-63BC3D373EFF}" srcOrd="3" destOrd="0" parTransId="{97AB7DB4-A0EF-4133-9FC7-32707706E7EB}" sibTransId="{E31CCAEA-12EB-4471-9CC6-57A96F0260BC}"/>
    <dgm:cxn modelId="{AFA4D248-5830-4372-975D-AF6D44EE70C2}" srcId="{AC355318-4C48-4826-A50C-EDE1C2666929}" destId="{0CE3BCC5-7EF1-46B1-9D90-2F71F4FE3467}" srcOrd="1" destOrd="0" parTransId="{EE1DDACE-2268-41EC-949F-82BA70D50B9C}" sibTransId="{F6C44958-4841-4007-8125-111848DEB4D1}"/>
    <dgm:cxn modelId="{E9049B54-B70A-4F4B-A100-B464B800CB7A}" srcId="{AC355318-4C48-4826-A50C-EDE1C2666929}" destId="{DA7825A7-DBE9-4574-866C-2EFB6EE4C2EC}" srcOrd="0" destOrd="0" parTransId="{944748F4-C458-4ECB-B896-214DE5018E49}" sibTransId="{90B52CA6-A7F0-4C54-AF2D-4FFA0139CCCD}"/>
    <dgm:cxn modelId="{418FBB57-9C52-4BAB-9877-77BAB7DFB108}" type="presOf" srcId="{0CE3BCC5-7EF1-46B1-9D90-2F71F4FE3467}" destId="{866BB20C-059E-4303-81D3-77EB72C1C0FC}" srcOrd="0" destOrd="0" presId="urn:microsoft.com/office/officeart/2018/2/layout/IconCircleList"/>
    <dgm:cxn modelId="{249F0B82-657A-414E-A034-8F9B6758553A}" type="presOf" srcId="{AC355318-4C48-4826-A50C-EDE1C2666929}" destId="{3ABE4B16-142F-4515-A4B4-4CE8C16004B4}" srcOrd="0" destOrd="0" presId="urn:microsoft.com/office/officeart/2018/2/layout/IconCircleList"/>
    <dgm:cxn modelId="{ADEEB896-168F-4AAE-B310-123AA8516FA8}" type="presOf" srcId="{E31CCAEA-12EB-4471-9CC6-57A96F0260BC}" destId="{7A87C582-982B-4366-B17F-F7DD9C86AED2}" srcOrd="0" destOrd="0" presId="urn:microsoft.com/office/officeart/2018/2/layout/IconCircleList"/>
    <dgm:cxn modelId="{A12CACB5-95BA-4485-BE9B-73AC529F4C4A}" srcId="{AC355318-4C48-4826-A50C-EDE1C2666929}" destId="{972128D4-B17A-4E84-9BAA-9CF83F67BA89}" srcOrd="4" destOrd="0" parTransId="{4F1A4A83-D233-4D14-918D-C2E092E9C125}" sibTransId="{5630EC51-2AF6-4B48-9442-8047804798F0}"/>
    <dgm:cxn modelId="{C6190BBB-8841-429E-AEAB-92B167688A56}" type="presOf" srcId="{5EA9F257-25C3-482D-A5F8-459DF4531DC5}" destId="{7619843F-398F-4DD8-9E9F-0121121B230E}" srcOrd="0" destOrd="0" presId="urn:microsoft.com/office/officeart/2018/2/layout/IconCircleList"/>
    <dgm:cxn modelId="{28C41EC8-A141-434F-87A2-818D963B031A}" type="presOf" srcId="{90B52CA6-A7F0-4C54-AF2D-4FFA0139CCCD}" destId="{DA295B8B-7608-4F38-BC17-2D613C5D86CD}" srcOrd="0" destOrd="0" presId="urn:microsoft.com/office/officeart/2018/2/layout/IconCircleList"/>
    <dgm:cxn modelId="{5765E9E0-E628-45D1-B6FA-E20C9304BC79}" type="presOf" srcId="{F6C44958-4841-4007-8125-111848DEB4D1}" destId="{3DEEDD11-155E-4F64-8EF0-B1AF3B8C21CB}" srcOrd="0" destOrd="0" presId="urn:microsoft.com/office/officeart/2018/2/layout/IconCircleList"/>
    <dgm:cxn modelId="{59FE12E3-EC7F-4BF3-B40A-A6C4A58EC8AA}" type="presOf" srcId="{972128D4-B17A-4E84-9BAA-9CF83F67BA89}" destId="{CE072542-DB4E-4429-A54B-41A2226E4E42}" srcOrd="0" destOrd="0" presId="urn:microsoft.com/office/officeart/2018/2/layout/IconCircleList"/>
    <dgm:cxn modelId="{E95872F2-FF5C-4ED5-B06D-4756E8E0B17A}" type="presParOf" srcId="{3ABE4B16-142F-4515-A4B4-4CE8C16004B4}" destId="{2C3693D5-326E-4042-95D4-71F5079FD484}" srcOrd="0" destOrd="0" presId="urn:microsoft.com/office/officeart/2018/2/layout/IconCircleList"/>
    <dgm:cxn modelId="{C336BA41-B904-4612-96CC-68396BD94EB3}" type="presParOf" srcId="{2C3693D5-326E-4042-95D4-71F5079FD484}" destId="{13CE9350-0373-4DB7-8742-CD974BEDCE28}" srcOrd="0" destOrd="0" presId="urn:microsoft.com/office/officeart/2018/2/layout/IconCircleList"/>
    <dgm:cxn modelId="{ECD5873F-CD59-4D5F-8215-F919CC9DAE69}" type="presParOf" srcId="{13CE9350-0373-4DB7-8742-CD974BEDCE28}" destId="{EF3154A6-AD49-4DEE-B19F-62ABF63F2CF3}" srcOrd="0" destOrd="0" presId="urn:microsoft.com/office/officeart/2018/2/layout/IconCircleList"/>
    <dgm:cxn modelId="{06C94403-C903-41BA-A07E-75FF8A18BA10}" type="presParOf" srcId="{13CE9350-0373-4DB7-8742-CD974BEDCE28}" destId="{9E45E367-1479-4406-BA67-44E446F9BA71}" srcOrd="1" destOrd="0" presId="urn:microsoft.com/office/officeart/2018/2/layout/IconCircleList"/>
    <dgm:cxn modelId="{DDEF43A4-FCC1-448A-B7E2-2B4B267F98C4}" type="presParOf" srcId="{13CE9350-0373-4DB7-8742-CD974BEDCE28}" destId="{0D5E2751-BA38-4B89-907B-A4692B6A0897}" srcOrd="2" destOrd="0" presId="urn:microsoft.com/office/officeart/2018/2/layout/IconCircleList"/>
    <dgm:cxn modelId="{C69F920D-3133-40FA-AB3A-916FA4706717}" type="presParOf" srcId="{13CE9350-0373-4DB7-8742-CD974BEDCE28}" destId="{5FB92D91-B344-4DFE-9122-0C7842FB05FB}" srcOrd="3" destOrd="0" presId="urn:microsoft.com/office/officeart/2018/2/layout/IconCircleList"/>
    <dgm:cxn modelId="{D57188F9-3BA9-4D1C-842E-F015687E6E7C}" type="presParOf" srcId="{2C3693D5-326E-4042-95D4-71F5079FD484}" destId="{DA295B8B-7608-4F38-BC17-2D613C5D86CD}" srcOrd="1" destOrd="0" presId="urn:microsoft.com/office/officeart/2018/2/layout/IconCircleList"/>
    <dgm:cxn modelId="{EBF9DBBF-EFA8-40D0-A713-5F89612523CD}" type="presParOf" srcId="{2C3693D5-326E-4042-95D4-71F5079FD484}" destId="{76A09B04-9510-495C-8E4C-DCD638CAD920}" srcOrd="2" destOrd="0" presId="urn:microsoft.com/office/officeart/2018/2/layout/IconCircleList"/>
    <dgm:cxn modelId="{3428E8FB-6F87-4C40-9EA1-74D611F8C473}" type="presParOf" srcId="{76A09B04-9510-495C-8E4C-DCD638CAD920}" destId="{8452F19A-E12D-4A07-A479-BFB53C8A5F1B}" srcOrd="0" destOrd="0" presId="urn:microsoft.com/office/officeart/2018/2/layout/IconCircleList"/>
    <dgm:cxn modelId="{AB199B23-E6C7-4814-8278-690FFEB45F3B}" type="presParOf" srcId="{76A09B04-9510-495C-8E4C-DCD638CAD920}" destId="{EB5935FF-99D7-42B4-91E2-BB8169298FC5}" srcOrd="1" destOrd="0" presId="urn:microsoft.com/office/officeart/2018/2/layout/IconCircleList"/>
    <dgm:cxn modelId="{84F86530-4023-40BC-BB08-AEE17178EDD0}" type="presParOf" srcId="{76A09B04-9510-495C-8E4C-DCD638CAD920}" destId="{C3648795-01B8-43D1-9320-EF0BE57DED3D}" srcOrd="2" destOrd="0" presId="urn:microsoft.com/office/officeart/2018/2/layout/IconCircleList"/>
    <dgm:cxn modelId="{A68448C3-40FD-4C5D-B202-85FB03597281}" type="presParOf" srcId="{76A09B04-9510-495C-8E4C-DCD638CAD920}" destId="{866BB20C-059E-4303-81D3-77EB72C1C0FC}" srcOrd="3" destOrd="0" presId="urn:microsoft.com/office/officeart/2018/2/layout/IconCircleList"/>
    <dgm:cxn modelId="{EABAF62B-2D5B-4442-8DE5-F48CE2CE5ACE}" type="presParOf" srcId="{2C3693D5-326E-4042-95D4-71F5079FD484}" destId="{3DEEDD11-155E-4F64-8EF0-B1AF3B8C21CB}" srcOrd="3" destOrd="0" presId="urn:microsoft.com/office/officeart/2018/2/layout/IconCircleList"/>
    <dgm:cxn modelId="{F3D6778D-A2AD-4679-8504-14F6FC928662}" type="presParOf" srcId="{2C3693D5-326E-4042-95D4-71F5079FD484}" destId="{FAB0C106-A1E2-4856-A266-8D79818B23D3}" srcOrd="4" destOrd="0" presId="urn:microsoft.com/office/officeart/2018/2/layout/IconCircleList"/>
    <dgm:cxn modelId="{326B7863-9309-465E-A5B1-9A73522AAD63}" type="presParOf" srcId="{FAB0C106-A1E2-4856-A266-8D79818B23D3}" destId="{8519D5FE-D51B-4EAC-B482-E60347734B2E}" srcOrd="0" destOrd="0" presId="urn:microsoft.com/office/officeart/2018/2/layout/IconCircleList"/>
    <dgm:cxn modelId="{A45C4CA6-2A5F-41D4-9BEE-EEC1A73A830A}" type="presParOf" srcId="{FAB0C106-A1E2-4856-A266-8D79818B23D3}" destId="{69844907-2365-4A26-B0BC-10D35E523153}" srcOrd="1" destOrd="0" presId="urn:microsoft.com/office/officeart/2018/2/layout/IconCircleList"/>
    <dgm:cxn modelId="{652E3F1C-77EB-4E61-B151-323BA1A3ED5F}" type="presParOf" srcId="{FAB0C106-A1E2-4856-A266-8D79818B23D3}" destId="{83CFCDC5-63DC-41FF-891B-CF036C70301A}" srcOrd="2" destOrd="0" presId="urn:microsoft.com/office/officeart/2018/2/layout/IconCircleList"/>
    <dgm:cxn modelId="{08671534-9C15-4829-B0A4-4C1F216BD658}" type="presParOf" srcId="{FAB0C106-A1E2-4856-A266-8D79818B23D3}" destId="{7619843F-398F-4DD8-9E9F-0121121B230E}" srcOrd="3" destOrd="0" presId="urn:microsoft.com/office/officeart/2018/2/layout/IconCircleList"/>
    <dgm:cxn modelId="{762B7B28-EC5F-4FA9-825C-E191B0950DEB}" type="presParOf" srcId="{2C3693D5-326E-4042-95D4-71F5079FD484}" destId="{761E1276-6E9A-4CAE-BD0B-E82C5675F5C9}" srcOrd="5" destOrd="0" presId="urn:microsoft.com/office/officeart/2018/2/layout/IconCircleList"/>
    <dgm:cxn modelId="{BFAC47BE-3635-47F4-9F35-C81D603AFFE7}" type="presParOf" srcId="{2C3693D5-326E-4042-95D4-71F5079FD484}" destId="{9A2DBC98-A46D-4B2C-BA4B-0897EC154963}" srcOrd="6" destOrd="0" presId="urn:microsoft.com/office/officeart/2018/2/layout/IconCircleList"/>
    <dgm:cxn modelId="{7CB5DBCD-DC33-4747-8657-929766D924F6}" type="presParOf" srcId="{9A2DBC98-A46D-4B2C-BA4B-0897EC154963}" destId="{E7DE01D0-A982-4836-816D-0838FAF7AC0D}" srcOrd="0" destOrd="0" presId="urn:microsoft.com/office/officeart/2018/2/layout/IconCircleList"/>
    <dgm:cxn modelId="{275E8163-0178-4158-A06A-0E04878E59ED}" type="presParOf" srcId="{9A2DBC98-A46D-4B2C-BA4B-0897EC154963}" destId="{BC89616C-7B3A-43C3-ACA2-B63500F72AED}" srcOrd="1" destOrd="0" presId="urn:microsoft.com/office/officeart/2018/2/layout/IconCircleList"/>
    <dgm:cxn modelId="{B1226828-200C-4B33-A0D2-AF94459B20D0}" type="presParOf" srcId="{9A2DBC98-A46D-4B2C-BA4B-0897EC154963}" destId="{D1B10AA2-FA76-4214-AA3F-1043A498C361}" srcOrd="2" destOrd="0" presId="urn:microsoft.com/office/officeart/2018/2/layout/IconCircleList"/>
    <dgm:cxn modelId="{A84C7554-925C-4DCF-9F23-CADA641C93B1}" type="presParOf" srcId="{9A2DBC98-A46D-4B2C-BA4B-0897EC154963}" destId="{E8B21E03-C204-491F-9D28-DB479DD0A457}" srcOrd="3" destOrd="0" presId="urn:microsoft.com/office/officeart/2018/2/layout/IconCircleList"/>
    <dgm:cxn modelId="{41E39744-8A0E-49BF-B8AF-82E54B2BBCB0}" type="presParOf" srcId="{2C3693D5-326E-4042-95D4-71F5079FD484}" destId="{7A87C582-982B-4366-B17F-F7DD9C86AED2}" srcOrd="7" destOrd="0" presId="urn:microsoft.com/office/officeart/2018/2/layout/IconCircleList"/>
    <dgm:cxn modelId="{AA6725B0-3231-468C-ADE7-490C889F9086}" type="presParOf" srcId="{2C3693D5-326E-4042-95D4-71F5079FD484}" destId="{9DBBC973-EC0F-4722-99BB-547837D4F20D}" srcOrd="8" destOrd="0" presId="urn:microsoft.com/office/officeart/2018/2/layout/IconCircleList"/>
    <dgm:cxn modelId="{D27DFA1A-B83A-4BC0-BCA9-F884B9D7153A}" type="presParOf" srcId="{9DBBC973-EC0F-4722-99BB-547837D4F20D}" destId="{324BD167-F68C-4C8A-AF8B-1A4CDDAB1A4E}" srcOrd="0" destOrd="0" presId="urn:microsoft.com/office/officeart/2018/2/layout/IconCircleList"/>
    <dgm:cxn modelId="{07C99A34-C703-4999-863A-55886354062F}" type="presParOf" srcId="{9DBBC973-EC0F-4722-99BB-547837D4F20D}" destId="{C0A9693F-8821-4C90-980F-AD7278CF09A8}" srcOrd="1" destOrd="0" presId="urn:microsoft.com/office/officeart/2018/2/layout/IconCircleList"/>
    <dgm:cxn modelId="{65B6C88A-1DF1-4506-981E-2C21025F2604}" type="presParOf" srcId="{9DBBC973-EC0F-4722-99BB-547837D4F20D}" destId="{107947D6-7AD5-40D7-82E1-DC9F465BF353}" srcOrd="2" destOrd="0" presId="urn:microsoft.com/office/officeart/2018/2/layout/IconCircleList"/>
    <dgm:cxn modelId="{4E22BABE-A963-4D72-AA8F-4AAF8054B8AA}" type="presParOf" srcId="{9DBBC973-EC0F-4722-99BB-547837D4F20D}" destId="{CE072542-DB4E-4429-A54B-41A2226E4E4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154A6-AD49-4DEE-B19F-62ABF63F2CF3}">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5E367-1479-4406-BA67-44E446F9BA71}">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B92D91-B344-4DFE-9122-0C7842FB05FB}">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Checked for Missing Values and Dropped Them. We dropped entire rows that contained null values. </a:t>
          </a:r>
        </a:p>
      </dsp:txBody>
      <dsp:txXfrm>
        <a:off x="1172126" y="908559"/>
        <a:ext cx="2114937" cy="897246"/>
      </dsp:txXfrm>
    </dsp:sp>
    <dsp:sp modelId="{8452F19A-E12D-4A07-A479-BFB53C8A5F1B}">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5935FF-99D7-42B4-91E2-BB8169298FC5}">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BB20C-059E-4303-81D3-77EB72C1C0FC}">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Checked If all Symbols Have Records for All Dates (105 Total Weeks) and Dropped Any Symbols that Had Records for Less than 105 Weeks. </a:t>
          </a:r>
        </a:p>
      </dsp:txBody>
      <dsp:txXfrm>
        <a:off x="4745088" y="908559"/>
        <a:ext cx="2114937" cy="897246"/>
      </dsp:txXfrm>
    </dsp:sp>
    <dsp:sp modelId="{8519D5FE-D51B-4EAC-B482-E60347734B2E}">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44907-2365-4A26-B0BC-10D35E523153}">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9843F-398F-4DD8-9E9F-0121121B230E}">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Selected a Subset of Symbols with Top 100 Average Trading Volume. Average Trading Volume for Symbols Was Evaluated for Those 105 Weeks. </a:t>
          </a:r>
        </a:p>
      </dsp:txBody>
      <dsp:txXfrm>
        <a:off x="8318049" y="908559"/>
        <a:ext cx="2114937" cy="897246"/>
      </dsp:txXfrm>
    </dsp:sp>
    <dsp:sp modelId="{E7DE01D0-A982-4836-816D-0838FAF7AC0D}">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9616C-7B3A-43C3-ACA2-B63500F72AED}">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B21E03-C204-491F-9D28-DB479DD0A457}">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Used Hierarchical Clustering to group similar stocks based on the historical price data. The distance threshold for clustering was set at a correlation between price and trading volume of 2.   </a:t>
          </a:r>
        </a:p>
      </dsp:txBody>
      <dsp:txXfrm>
        <a:off x="1172126" y="2545532"/>
        <a:ext cx="2114937" cy="897246"/>
      </dsp:txXfrm>
    </dsp:sp>
    <dsp:sp modelId="{324BD167-F68C-4C8A-AF8B-1A4CDDAB1A4E}">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9693F-8821-4C90-980F-AD7278CF09A8}">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72542-DB4E-4429-A54B-41A2226E4E42}">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Picked a Random Sample Symbol from Each Cluster reducing the number of symbols more in-depth analysis</a:t>
          </a:r>
        </a:p>
      </dsp:txBody>
      <dsp:txXfrm>
        <a:off x="4745088"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68362E9-0F78-2847-A826-E9CA44616FD0}" type="datetimeFigureOut">
              <a:rPr lang="en-US" smtClean="0"/>
              <a:t>10/19/2023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5A17152-C0C2-4044-A91D-28D19B4458AE}" type="slidenum">
              <a:rPr lang="en-US" smtClean="0"/>
              <a:t>‹#›</a:t>
            </a:fld>
            <a:endParaRPr lang="en-US"/>
          </a:p>
        </p:txBody>
      </p:sp>
    </p:spTree>
    <p:extLst>
      <p:ext uri="{BB962C8B-B14F-4D97-AF65-F5344CB8AC3E}">
        <p14:creationId xmlns:p14="http://schemas.microsoft.com/office/powerpoint/2010/main" val="926174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a:t>
            </a:fld>
            <a:endParaRPr lang="en-US"/>
          </a:p>
        </p:txBody>
      </p:sp>
    </p:spTree>
    <p:extLst>
      <p:ext uri="{BB962C8B-B14F-4D97-AF65-F5344CB8AC3E}">
        <p14:creationId xmlns:p14="http://schemas.microsoft.com/office/powerpoint/2010/main" val="2625544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13</a:t>
            </a:fld>
            <a:endParaRPr lang="en-US"/>
          </a:p>
        </p:txBody>
      </p:sp>
    </p:spTree>
    <p:extLst>
      <p:ext uri="{BB962C8B-B14F-4D97-AF65-F5344CB8AC3E}">
        <p14:creationId xmlns:p14="http://schemas.microsoft.com/office/powerpoint/2010/main" val="70873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14</a:t>
            </a:fld>
            <a:endParaRPr lang="en-US"/>
          </a:p>
        </p:txBody>
      </p:sp>
    </p:spTree>
    <p:extLst>
      <p:ext uri="{BB962C8B-B14F-4D97-AF65-F5344CB8AC3E}">
        <p14:creationId xmlns:p14="http://schemas.microsoft.com/office/powerpoint/2010/main" val="372805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15</a:t>
            </a:fld>
            <a:endParaRPr lang="en-US"/>
          </a:p>
        </p:txBody>
      </p:sp>
    </p:spTree>
    <p:extLst>
      <p:ext uri="{BB962C8B-B14F-4D97-AF65-F5344CB8AC3E}">
        <p14:creationId xmlns:p14="http://schemas.microsoft.com/office/powerpoint/2010/main" val="103778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16</a:t>
            </a:fld>
            <a:endParaRPr lang="en-US"/>
          </a:p>
        </p:txBody>
      </p:sp>
    </p:spTree>
    <p:extLst>
      <p:ext uri="{BB962C8B-B14F-4D97-AF65-F5344CB8AC3E}">
        <p14:creationId xmlns:p14="http://schemas.microsoft.com/office/powerpoint/2010/main" val="508397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17</a:t>
            </a:fld>
            <a:endParaRPr lang="en-US"/>
          </a:p>
        </p:txBody>
      </p:sp>
    </p:spTree>
    <p:extLst>
      <p:ext uri="{BB962C8B-B14F-4D97-AF65-F5344CB8AC3E}">
        <p14:creationId xmlns:p14="http://schemas.microsoft.com/office/powerpoint/2010/main" val="191463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18</a:t>
            </a:fld>
            <a:endParaRPr lang="en-US"/>
          </a:p>
        </p:txBody>
      </p:sp>
    </p:spTree>
    <p:extLst>
      <p:ext uri="{BB962C8B-B14F-4D97-AF65-F5344CB8AC3E}">
        <p14:creationId xmlns:p14="http://schemas.microsoft.com/office/powerpoint/2010/main" val="931382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19</a:t>
            </a:fld>
            <a:endParaRPr lang="en-US"/>
          </a:p>
        </p:txBody>
      </p:sp>
    </p:spTree>
    <p:extLst>
      <p:ext uri="{BB962C8B-B14F-4D97-AF65-F5344CB8AC3E}">
        <p14:creationId xmlns:p14="http://schemas.microsoft.com/office/powerpoint/2010/main" val="209659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20</a:t>
            </a:fld>
            <a:endParaRPr lang="en-US"/>
          </a:p>
        </p:txBody>
      </p:sp>
    </p:spTree>
    <p:extLst>
      <p:ext uri="{BB962C8B-B14F-4D97-AF65-F5344CB8AC3E}">
        <p14:creationId xmlns:p14="http://schemas.microsoft.com/office/powerpoint/2010/main" val="1891094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21</a:t>
            </a:fld>
            <a:endParaRPr lang="en-US"/>
          </a:p>
        </p:txBody>
      </p:sp>
    </p:spTree>
    <p:extLst>
      <p:ext uri="{BB962C8B-B14F-4D97-AF65-F5344CB8AC3E}">
        <p14:creationId xmlns:p14="http://schemas.microsoft.com/office/powerpoint/2010/main" val="281796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contains nine hundred sixty-six thousand seven hundred and eighty-six instances. </a:t>
            </a:r>
          </a:p>
        </p:txBody>
      </p:sp>
      <p:sp>
        <p:nvSpPr>
          <p:cNvPr id="4" name="Slide Number Placeholder 3"/>
          <p:cNvSpPr>
            <a:spLocks noGrp="1"/>
          </p:cNvSpPr>
          <p:nvPr>
            <p:ph type="sldNum" sz="quarter" idx="5"/>
          </p:nvPr>
        </p:nvSpPr>
        <p:spPr/>
        <p:txBody>
          <a:bodyPr/>
          <a:lstStyle/>
          <a:p>
            <a:fld id="{A5A17152-C0C2-4044-A91D-28D19B4458AE}" type="slidenum">
              <a:rPr lang="en-US" smtClean="0"/>
              <a:t>5</a:t>
            </a:fld>
            <a:endParaRPr lang="en-US"/>
          </a:p>
        </p:txBody>
      </p:sp>
    </p:spTree>
    <p:extLst>
      <p:ext uri="{BB962C8B-B14F-4D97-AF65-F5344CB8AC3E}">
        <p14:creationId xmlns:p14="http://schemas.microsoft.com/office/powerpoint/2010/main" val="60961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6</a:t>
            </a:fld>
            <a:endParaRPr lang="en-US"/>
          </a:p>
        </p:txBody>
      </p:sp>
    </p:spTree>
    <p:extLst>
      <p:ext uri="{BB962C8B-B14F-4D97-AF65-F5344CB8AC3E}">
        <p14:creationId xmlns:p14="http://schemas.microsoft.com/office/powerpoint/2010/main" val="164209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7</a:t>
            </a:fld>
            <a:endParaRPr lang="en-US"/>
          </a:p>
        </p:txBody>
      </p:sp>
    </p:spTree>
    <p:extLst>
      <p:ext uri="{BB962C8B-B14F-4D97-AF65-F5344CB8AC3E}">
        <p14:creationId xmlns:p14="http://schemas.microsoft.com/office/powerpoint/2010/main" val="36491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8</a:t>
            </a:fld>
            <a:endParaRPr lang="en-US"/>
          </a:p>
        </p:txBody>
      </p:sp>
    </p:spTree>
    <p:extLst>
      <p:ext uri="{BB962C8B-B14F-4D97-AF65-F5344CB8AC3E}">
        <p14:creationId xmlns:p14="http://schemas.microsoft.com/office/powerpoint/2010/main" val="153417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9</a:t>
            </a:fld>
            <a:endParaRPr lang="en-US"/>
          </a:p>
        </p:txBody>
      </p:sp>
    </p:spTree>
    <p:extLst>
      <p:ext uri="{BB962C8B-B14F-4D97-AF65-F5344CB8AC3E}">
        <p14:creationId xmlns:p14="http://schemas.microsoft.com/office/powerpoint/2010/main" val="227992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10</a:t>
            </a:fld>
            <a:endParaRPr lang="en-US"/>
          </a:p>
        </p:txBody>
      </p:sp>
    </p:spTree>
    <p:extLst>
      <p:ext uri="{BB962C8B-B14F-4D97-AF65-F5344CB8AC3E}">
        <p14:creationId xmlns:p14="http://schemas.microsoft.com/office/powerpoint/2010/main" val="60421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11</a:t>
            </a:fld>
            <a:endParaRPr lang="en-US"/>
          </a:p>
        </p:txBody>
      </p:sp>
    </p:spTree>
    <p:extLst>
      <p:ext uri="{BB962C8B-B14F-4D97-AF65-F5344CB8AC3E}">
        <p14:creationId xmlns:p14="http://schemas.microsoft.com/office/powerpoint/2010/main" val="368867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17152-C0C2-4044-A91D-28D19B4458AE}" type="slidenum">
              <a:rPr lang="en-US" smtClean="0"/>
              <a:t>12</a:t>
            </a:fld>
            <a:endParaRPr lang="en-US"/>
          </a:p>
        </p:txBody>
      </p:sp>
    </p:spTree>
    <p:extLst>
      <p:ext uri="{BB962C8B-B14F-4D97-AF65-F5344CB8AC3E}">
        <p14:creationId xmlns:p14="http://schemas.microsoft.com/office/powerpoint/2010/main" val="184365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4E228B-2B4D-4EA6-89EC-153BBC609C13}"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1370553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AB885F-630C-4521-8391-66E9C7E4C850}"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253846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8B92-BEDF-4DAF-8073-A9AF0BD153FE}"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15112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A4A5B-EE35-4774-81AF-B9E4E0490063}"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332328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8DFD6D-5097-4E48-857E-522EA2558490}"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138883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8F2091-E6FF-4010-8D95-27B80219D165}"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176252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B027C8-C665-4F6F-BAB0-A2AB86DEABF8}" type="datetime1">
              <a:rPr lang="en-US" smtClean="0"/>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309843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20DBCC-55CC-458B-8F76-3B570A412821}" type="datetime1">
              <a:rPr lang="en-US" smtClean="0"/>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22858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8126D9-2C12-49F0-B152-3C4979464C18}" type="datetime1">
              <a:rPr lang="en-US" smtClean="0"/>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327887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C0D05-B35D-4B30-B37E-7BE8F03B91CA}"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323515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F38B2F-A34A-4BE4-B98E-CC2796189FC3}"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0EED2-1C0F-4459-8B67-A9AAAED2F7A8}" type="slidenum">
              <a:rPr lang="en-US" smtClean="0"/>
              <a:t>‹#›</a:t>
            </a:fld>
            <a:endParaRPr lang="en-US"/>
          </a:p>
        </p:txBody>
      </p:sp>
    </p:spTree>
    <p:extLst>
      <p:ext uri="{BB962C8B-B14F-4D97-AF65-F5344CB8AC3E}">
        <p14:creationId xmlns:p14="http://schemas.microsoft.com/office/powerpoint/2010/main" val="396308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2852B-5487-4109-83B4-AB0AB9BD86D3}" type="datetime1">
              <a:rPr lang="en-US" smtClean="0"/>
              <a:t>10/19/2023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0EED2-1C0F-4459-8B67-A9AAAED2F7A8}" type="slidenum">
              <a:rPr lang="en-US" smtClean="0"/>
              <a:t>‹#›</a:t>
            </a:fld>
            <a:endParaRPr lang="en-US"/>
          </a:p>
        </p:txBody>
      </p:sp>
    </p:spTree>
    <p:extLst>
      <p:ext uri="{BB962C8B-B14F-4D97-AF65-F5344CB8AC3E}">
        <p14:creationId xmlns:p14="http://schemas.microsoft.com/office/powerpoint/2010/main" val="2232935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package" Target="../embeddings/Microsoft_Word_Document.docx"/><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1.docx"/><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153" y="1565030"/>
            <a:ext cx="8283388" cy="4589585"/>
          </a:xfrm>
        </p:spPr>
        <p:txBody>
          <a:bodyPr>
            <a:normAutofit/>
          </a:bodyPr>
          <a:lstStyle/>
          <a:p>
            <a:pPr algn="ctr"/>
            <a:r>
              <a:rPr lang="en-US" b="1" dirty="0">
                <a:solidFill>
                  <a:srgbClr val="842C31"/>
                </a:solidFill>
              </a:rPr>
              <a:t>Stock Price and Volume Time Series Analysis</a:t>
            </a:r>
            <a:br>
              <a:rPr lang="en-US" dirty="0"/>
            </a:br>
            <a:br>
              <a:rPr lang="en-US" dirty="0"/>
            </a:br>
            <a:r>
              <a:rPr lang="en-US" sz="3200" dirty="0">
                <a:solidFill>
                  <a:srgbClr val="842C31"/>
                </a:solidFill>
              </a:rPr>
              <a:t>COMP-4449 –Data Science Capstone</a:t>
            </a:r>
            <a:br>
              <a:rPr lang="en-US" sz="3200" dirty="0">
                <a:solidFill>
                  <a:srgbClr val="842C31"/>
                </a:solidFill>
              </a:rPr>
            </a:br>
            <a:r>
              <a:rPr lang="en-US" sz="3200" dirty="0">
                <a:solidFill>
                  <a:srgbClr val="842C31"/>
                </a:solidFill>
              </a:rPr>
              <a:t>Suvechhya Pokhrel</a:t>
            </a:r>
            <a:endParaRPr lang="en-US" sz="2800" dirty="0">
              <a:solidFill>
                <a:srgbClr val="842C3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3253839" cy="6865601"/>
          </a:xfrm>
          <a:prstGeom prst="rect">
            <a:avLst/>
          </a:prstGeom>
        </p:spPr>
      </p:pic>
      <p:sp>
        <p:nvSpPr>
          <p:cNvPr id="3" name="Slide Number Placeholder 2">
            <a:extLst>
              <a:ext uri="{FF2B5EF4-FFF2-40B4-BE49-F238E27FC236}">
                <a16:creationId xmlns:a16="http://schemas.microsoft.com/office/drawing/2014/main" id="{C0C9B82C-88FD-D3CC-82F2-686C0C87FD43}"/>
              </a:ext>
            </a:extLst>
          </p:cNvPr>
          <p:cNvSpPr>
            <a:spLocks noGrp="1"/>
          </p:cNvSpPr>
          <p:nvPr>
            <p:ph type="sldNum" sz="quarter" idx="12"/>
          </p:nvPr>
        </p:nvSpPr>
        <p:spPr/>
        <p:txBody>
          <a:bodyPr/>
          <a:lstStyle/>
          <a:p>
            <a:fld id="{F550EED2-1C0F-4459-8B67-A9AAAED2F7A8}" type="slidenum">
              <a:rPr lang="en-US" smtClean="0"/>
              <a:t>1</a:t>
            </a:fld>
            <a:endParaRPr lang="en-US"/>
          </a:p>
        </p:txBody>
      </p:sp>
    </p:spTree>
    <p:extLst>
      <p:ext uri="{BB962C8B-B14F-4D97-AF65-F5344CB8AC3E}">
        <p14:creationId xmlns:p14="http://schemas.microsoft.com/office/powerpoint/2010/main" val="162963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882348-0E16-691D-6664-CDE8C1D06DB0}"/>
              </a:ext>
            </a:extLst>
          </p:cNvPr>
          <p:cNvPicPr>
            <a:picLocks noChangeAspect="1"/>
          </p:cNvPicPr>
          <p:nvPr/>
        </p:nvPicPr>
        <p:blipFill>
          <a:blip r:embed="rId3"/>
          <a:stretch>
            <a:fillRect/>
          </a:stretch>
        </p:blipFill>
        <p:spPr>
          <a:xfrm>
            <a:off x="6548528" y="90871"/>
            <a:ext cx="1785638" cy="1232606"/>
          </a:xfrm>
          <a:prstGeom prst="rect">
            <a:avLst/>
          </a:prstGeom>
        </p:spPr>
      </p:pic>
      <p:pic>
        <p:nvPicPr>
          <p:cNvPr id="9" name="Picture 8">
            <a:extLst>
              <a:ext uri="{FF2B5EF4-FFF2-40B4-BE49-F238E27FC236}">
                <a16:creationId xmlns:a16="http://schemas.microsoft.com/office/drawing/2014/main" id="{CD76E639-A2E5-78EA-C058-016A06237CD4}"/>
              </a:ext>
            </a:extLst>
          </p:cNvPr>
          <p:cNvPicPr>
            <a:picLocks noChangeAspect="1"/>
          </p:cNvPicPr>
          <p:nvPr/>
        </p:nvPicPr>
        <p:blipFill>
          <a:blip r:embed="rId4"/>
          <a:stretch>
            <a:fillRect/>
          </a:stretch>
        </p:blipFill>
        <p:spPr>
          <a:xfrm>
            <a:off x="8409719" y="90871"/>
            <a:ext cx="1633026" cy="1118452"/>
          </a:xfrm>
          <a:prstGeom prst="rect">
            <a:avLst/>
          </a:prstGeom>
        </p:spPr>
      </p:pic>
      <p:pic>
        <p:nvPicPr>
          <p:cNvPr id="11" name="Picture 10">
            <a:extLst>
              <a:ext uri="{FF2B5EF4-FFF2-40B4-BE49-F238E27FC236}">
                <a16:creationId xmlns:a16="http://schemas.microsoft.com/office/drawing/2014/main" id="{BDBCE834-8CF9-6E98-604E-18454F3F216A}"/>
              </a:ext>
            </a:extLst>
          </p:cNvPr>
          <p:cNvPicPr>
            <a:picLocks noChangeAspect="1"/>
          </p:cNvPicPr>
          <p:nvPr/>
        </p:nvPicPr>
        <p:blipFill>
          <a:blip r:embed="rId5"/>
          <a:stretch>
            <a:fillRect/>
          </a:stretch>
        </p:blipFill>
        <p:spPr>
          <a:xfrm>
            <a:off x="6548528" y="1304606"/>
            <a:ext cx="1738716" cy="1208184"/>
          </a:xfrm>
          <a:prstGeom prst="rect">
            <a:avLst/>
          </a:prstGeom>
        </p:spPr>
      </p:pic>
      <p:pic>
        <p:nvPicPr>
          <p:cNvPr id="13" name="Picture 12">
            <a:extLst>
              <a:ext uri="{FF2B5EF4-FFF2-40B4-BE49-F238E27FC236}">
                <a16:creationId xmlns:a16="http://schemas.microsoft.com/office/drawing/2014/main" id="{F4D86073-BCB7-ED4D-F23C-469B862CF5CA}"/>
              </a:ext>
            </a:extLst>
          </p:cNvPr>
          <p:cNvPicPr>
            <a:picLocks noChangeAspect="1"/>
          </p:cNvPicPr>
          <p:nvPr/>
        </p:nvPicPr>
        <p:blipFill>
          <a:blip r:embed="rId6"/>
          <a:stretch>
            <a:fillRect/>
          </a:stretch>
        </p:blipFill>
        <p:spPr>
          <a:xfrm>
            <a:off x="8334166" y="1333103"/>
            <a:ext cx="1621964" cy="1118454"/>
          </a:xfrm>
          <a:prstGeom prst="rect">
            <a:avLst/>
          </a:prstGeom>
        </p:spPr>
      </p:pic>
      <p:pic>
        <p:nvPicPr>
          <p:cNvPr id="15" name="Picture 14">
            <a:extLst>
              <a:ext uri="{FF2B5EF4-FFF2-40B4-BE49-F238E27FC236}">
                <a16:creationId xmlns:a16="http://schemas.microsoft.com/office/drawing/2014/main" id="{C0AFB270-0BA4-F1C2-BAA8-45D77A2502E3}"/>
              </a:ext>
            </a:extLst>
          </p:cNvPr>
          <p:cNvPicPr>
            <a:picLocks noChangeAspect="1"/>
          </p:cNvPicPr>
          <p:nvPr/>
        </p:nvPicPr>
        <p:blipFill>
          <a:blip r:embed="rId7"/>
          <a:stretch>
            <a:fillRect/>
          </a:stretch>
        </p:blipFill>
        <p:spPr>
          <a:xfrm>
            <a:off x="6535274" y="2506129"/>
            <a:ext cx="1793972" cy="1208186"/>
          </a:xfrm>
          <a:prstGeom prst="rect">
            <a:avLst/>
          </a:prstGeom>
        </p:spPr>
      </p:pic>
      <p:pic>
        <p:nvPicPr>
          <p:cNvPr id="17" name="Picture 16">
            <a:extLst>
              <a:ext uri="{FF2B5EF4-FFF2-40B4-BE49-F238E27FC236}">
                <a16:creationId xmlns:a16="http://schemas.microsoft.com/office/drawing/2014/main" id="{0BF13EBE-8DB3-D0E7-A371-B3FE8AD7C5DA}"/>
              </a:ext>
            </a:extLst>
          </p:cNvPr>
          <p:cNvPicPr>
            <a:picLocks noChangeAspect="1"/>
          </p:cNvPicPr>
          <p:nvPr/>
        </p:nvPicPr>
        <p:blipFill>
          <a:blip r:embed="rId8"/>
          <a:stretch>
            <a:fillRect/>
          </a:stretch>
        </p:blipFill>
        <p:spPr>
          <a:xfrm>
            <a:off x="8386258" y="2506129"/>
            <a:ext cx="1633026" cy="1101246"/>
          </a:xfrm>
          <a:prstGeom prst="rect">
            <a:avLst/>
          </a:prstGeom>
        </p:spPr>
      </p:pic>
      <p:pic>
        <p:nvPicPr>
          <p:cNvPr id="19" name="Picture 18">
            <a:extLst>
              <a:ext uri="{FF2B5EF4-FFF2-40B4-BE49-F238E27FC236}">
                <a16:creationId xmlns:a16="http://schemas.microsoft.com/office/drawing/2014/main" id="{AA8AC72F-1E79-D7BB-1DEA-10F8B6FC0181}"/>
              </a:ext>
            </a:extLst>
          </p:cNvPr>
          <p:cNvPicPr>
            <a:picLocks noChangeAspect="1"/>
          </p:cNvPicPr>
          <p:nvPr/>
        </p:nvPicPr>
        <p:blipFill>
          <a:blip r:embed="rId9"/>
          <a:stretch>
            <a:fillRect/>
          </a:stretch>
        </p:blipFill>
        <p:spPr>
          <a:xfrm>
            <a:off x="6551548" y="3791016"/>
            <a:ext cx="1791632" cy="1230856"/>
          </a:xfrm>
          <a:prstGeom prst="rect">
            <a:avLst/>
          </a:prstGeom>
        </p:spPr>
      </p:pic>
      <p:pic>
        <p:nvPicPr>
          <p:cNvPr id="21" name="Picture 20">
            <a:extLst>
              <a:ext uri="{FF2B5EF4-FFF2-40B4-BE49-F238E27FC236}">
                <a16:creationId xmlns:a16="http://schemas.microsoft.com/office/drawing/2014/main" id="{33DDDE56-AF67-29EC-4AA4-976515473452}"/>
              </a:ext>
            </a:extLst>
          </p:cNvPr>
          <p:cNvPicPr>
            <a:picLocks noChangeAspect="1"/>
          </p:cNvPicPr>
          <p:nvPr/>
        </p:nvPicPr>
        <p:blipFill>
          <a:blip r:embed="rId10"/>
          <a:stretch>
            <a:fillRect/>
          </a:stretch>
        </p:blipFill>
        <p:spPr>
          <a:xfrm>
            <a:off x="8360762" y="3791016"/>
            <a:ext cx="1676452" cy="1138964"/>
          </a:xfrm>
          <a:prstGeom prst="rect">
            <a:avLst/>
          </a:prstGeom>
        </p:spPr>
      </p:pic>
      <p:pic>
        <p:nvPicPr>
          <p:cNvPr id="2" name="Picture 1">
            <a:extLst>
              <a:ext uri="{FF2B5EF4-FFF2-40B4-BE49-F238E27FC236}">
                <a16:creationId xmlns:a16="http://schemas.microsoft.com/office/drawing/2014/main" id="{C3FD7E2B-6651-D41B-1824-DF5CAE9DDA9A}"/>
              </a:ext>
            </a:extLst>
          </p:cNvPr>
          <p:cNvPicPr>
            <a:picLocks noChangeAspect="1"/>
          </p:cNvPicPr>
          <p:nvPr/>
        </p:nvPicPr>
        <p:blipFill>
          <a:blip r:embed="rId11"/>
          <a:stretch>
            <a:fillRect/>
          </a:stretch>
        </p:blipFill>
        <p:spPr>
          <a:xfrm>
            <a:off x="119184" y="707174"/>
            <a:ext cx="6614991" cy="4822354"/>
          </a:xfrm>
          <a:prstGeom prst="rect">
            <a:avLst/>
          </a:prstGeom>
        </p:spPr>
      </p:pic>
      <p:pic>
        <p:nvPicPr>
          <p:cNvPr id="4" name="Picture 3">
            <a:extLst>
              <a:ext uri="{FF2B5EF4-FFF2-40B4-BE49-F238E27FC236}">
                <a16:creationId xmlns:a16="http://schemas.microsoft.com/office/drawing/2014/main" id="{F016CEF9-AE13-F276-36EB-3C699535A5D5}"/>
              </a:ext>
            </a:extLst>
          </p:cNvPr>
          <p:cNvPicPr>
            <a:picLocks noChangeAspect="1"/>
          </p:cNvPicPr>
          <p:nvPr/>
        </p:nvPicPr>
        <p:blipFill>
          <a:blip r:embed="rId12"/>
          <a:stretch>
            <a:fillRect/>
          </a:stretch>
        </p:blipFill>
        <p:spPr>
          <a:xfrm>
            <a:off x="10118298" y="133700"/>
            <a:ext cx="2073702" cy="6212362"/>
          </a:xfrm>
          <a:prstGeom prst="rect">
            <a:avLst/>
          </a:prstGeom>
        </p:spPr>
      </p:pic>
      <p:pic>
        <p:nvPicPr>
          <p:cNvPr id="8" name="Picture 7">
            <a:extLst>
              <a:ext uri="{FF2B5EF4-FFF2-40B4-BE49-F238E27FC236}">
                <a16:creationId xmlns:a16="http://schemas.microsoft.com/office/drawing/2014/main" id="{2149B271-47C4-9CA4-E3D6-06A02B4E70CD}"/>
              </a:ext>
            </a:extLst>
          </p:cNvPr>
          <p:cNvPicPr>
            <a:picLocks noChangeAspect="1"/>
          </p:cNvPicPr>
          <p:nvPr/>
        </p:nvPicPr>
        <p:blipFill>
          <a:blip r:embed="rId13"/>
          <a:stretch>
            <a:fillRect/>
          </a:stretch>
        </p:blipFill>
        <p:spPr>
          <a:xfrm>
            <a:off x="6509886" y="5102303"/>
            <a:ext cx="1878825" cy="1316156"/>
          </a:xfrm>
          <a:prstGeom prst="rect">
            <a:avLst/>
          </a:prstGeom>
        </p:spPr>
      </p:pic>
      <p:pic>
        <p:nvPicPr>
          <p:cNvPr id="12" name="Picture 11">
            <a:extLst>
              <a:ext uri="{FF2B5EF4-FFF2-40B4-BE49-F238E27FC236}">
                <a16:creationId xmlns:a16="http://schemas.microsoft.com/office/drawing/2014/main" id="{7D6DDFD2-5C4F-7726-F517-0E355B6A1675}"/>
              </a:ext>
            </a:extLst>
          </p:cNvPr>
          <p:cNvPicPr>
            <a:picLocks noChangeAspect="1"/>
          </p:cNvPicPr>
          <p:nvPr/>
        </p:nvPicPr>
        <p:blipFill>
          <a:blip r:embed="rId14"/>
          <a:stretch>
            <a:fillRect/>
          </a:stretch>
        </p:blipFill>
        <p:spPr>
          <a:xfrm>
            <a:off x="8386258" y="5131934"/>
            <a:ext cx="1732039" cy="1197011"/>
          </a:xfrm>
          <a:prstGeom prst="rect">
            <a:avLst/>
          </a:prstGeom>
        </p:spPr>
      </p:pic>
      <p:sp>
        <p:nvSpPr>
          <p:cNvPr id="14" name="Slide Number Placeholder 13">
            <a:extLst>
              <a:ext uri="{FF2B5EF4-FFF2-40B4-BE49-F238E27FC236}">
                <a16:creationId xmlns:a16="http://schemas.microsoft.com/office/drawing/2014/main" id="{D0D0F1A5-66F1-E006-822D-0A45C4898F24}"/>
              </a:ext>
            </a:extLst>
          </p:cNvPr>
          <p:cNvSpPr>
            <a:spLocks noGrp="1"/>
          </p:cNvSpPr>
          <p:nvPr>
            <p:ph type="sldNum" sz="quarter" idx="12"/>
          </p:nvPr>
        </p:nvSpPr>
        <p:spPr/>
        <p:txBody>
          <a:bodyPr/>
          <a:lstStyle/>
          <a:p>
            <a:fld id="{F550EED2-1C0F-4459-8B67-A9AAAED2F7A8}" type="slidenum">
              <a:rPr lang="en-US" smtClean="0"/>
              <a:t>10</a:t>
            </a:fld>
            <a:endParaRPr lang="en-US"/>
          </a:p>
        </p:txBody>
      </p:sp>
    </p:spTree>
    <p:extLst>
      <p:ext uri="{BB962C8B-B14F-4D97-AF65-F5344CB8AC3E}">
        <p14:creationId xmlns:p14="http://schemas.microsoft.com/office/powerpoint/2010/main" val="248169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A0C25-95DC-3239-0427-13B9FA62C392}"/>
              </a:ext>
            </a:extLst>
          </p:cNvPr>
          <p:cNvSpPr txBox="1"/>
          <p:nvPr/>
        </p:nvSpPr>
        <p:spPr>
          <a:xfrm>
            <a:off x="212035" y="265043"/>
            <a:ext cx="11237843" cy="369332"/>
          </a:xfrm>
          <a:prstGeom prst="rect">
            <a:avLst/>
          </a:prstGeom>
          <a:noFill/>
        </p:spPr>
        <p:txBody>
          <a:bodyPr wrap="square" rtlCol="0">
            <a:spAutoFit/>
          </a:bodyPr>
          <a:lstStyle/>
          <a:p>
            <a:r>
              <a:rPr lang="en-US" dirty="0"/>
              <a:t>Exploratory Data Analysis and Visualization(Checking the correlation, ADF, ACF and PACF scores and plots):</a:t>
            </a:r>
          </a:p>
        </p:txBody>
      </p:sp>
      <p:graphicFrame>
        <p:nvGraphicFramePr>
          <p:cNvPr id="5" name="Object 4">
            <a:extLst>
              <a:ext uri="{FF2B5EF4-FFF2-40B4-BE49-F238E27FC236}">
                <a16:creationId xmlns:a16="http://schemas.microsoft.com/office/drawing/2014/main" id="{42A98C7E-B4C0-2375-C350-8ACAFF9D94E3}"/>
              </a:ext>
            </a:extLst>
          </p:cNvPr>
          <p:cNvGraphicFramePr>
            <a:graphicFrameLocks noChangeAspect="1"/>
          </p:cNvGraphicFramePr>
          <p:nvPr>
            <p:extLst>
              <p:ext uri="{D42A27DB-BD31-4B8C-83A1-F6EECF244321}">
                <p14:modId xmlns:p14="http://schemas.microsoft.com/office/powerpoint/2010/main" val="2045341475"/>
              </p:ext>
            </p:extLst>
          </p:nvPr>
        </p:nvGraphicFramePr>
        <p:xfrm>
          <a:off x="212035" y="701050"/>
          <a:ext cx="8240712" cy="5648325"/>
        </p:xfrm>
        <a:graphic>
          <a:graphicData uri="http://schemas.openxmlformats.org/presentationml/2006/ole">
            <mc:AlternateContent xmlns:mc="http://schemas.openxmlformats.org/markup-compatibility/2006">
              <mc:Choice xmlns:v="urn:schemas-microsoft-com:vml" Requires="v">
                <p:oleObj name="Document" r:id="rId3" imgW="8241399" imgH="5649023" progId="Word.Document.12">
                  <p:embed/>
                </p:oleObj>
              </mc:Choice>
              <mc:Fallback>
                <p:oleObj name="Document" r:id="rId3" imgW="8241399" imgH="5649023" progId="Word.Document.12">
                  <p:embed/>
                  <p:pic>
                    <p:nvPicPr>
                      <p:cNvPr id="0" name=""/>
                      <p:cNvPicPr/>
                      <p:nvPr/>
                    </p:nvPicPr>
                    <p:blipFill>
                      <a:blip r:embed="rId4"/>
                      <a:stretch>
                        <a:fillRect/>
                      </a:stretch>
                    </p:blipFill>
                    <p:spPr>
                      <a:xfrm>
                        <a:off x="212035" y="701050"/>
                        <a:ext cx="8240712" cy="5648325"/>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EE19BB07-E109-D567-5E31-1676ED8DA0F2}"/>
              </a:ext>
            </a:extLst>
          </p:cNvPr>
          <p:cNvPicPr>
            <a:picLocks noChangeAspect="1"/>
          </p:cNvPicPr>
          <p:nvPr/>
        </p:nvPicPr>
        <p:blipFill>
          <a:blip r:embed="rId5"/>
          <a:stretch>
            <a:fillRect/>
          </a:stretch>
        </p:blipFill>
        <p:spPr>
          <a:xfrm>
            <a:off x="8272370" y="634375"/>
            <a:ext cx="1690780" cy="1210903"/>
          </a:xfrm>
          <a:prstGeom prst="rect">
            <a:avLst/>
          </a:prstGeom>
        </p:spPr>
      </p:pic>
      <p:pic>
        <p:nvPicPr>
          <p:cNvPr id="25" name="Picture 24">
            <a:extLst>
              <a:ext uri="{FF2B5EF4-FFF2-40B4-BE49-F238E27FC236}">
                <a16:creationId xmlns:a16="http://schemas.microsoft.com/office/drawing/2014/main" id="{AA2C41A4-0858-F468-BEF7-32ECE28B03C1}"/>
              </a:ext>
            </a:extLst>
          </p:cNvPr>
          <p:cNvPicPr>
            <a:picLocks noChangeAspect="1"/>
          </p:cNvPicPr>
          <p:nvPr/>
        </p:nvPicPr>
        <p:blipFill>
          <a:blip r:embed="rId6"/>
          <a:stretch>
            <a:fillRect/>
          </a:stretch>
        </p:blipFill>
        <p:spPr>
          <a:xfrm>
            <a:off x="10053543" y="611143"/>
            <a:ext cx="1795557" cy="1224877"/>
          </a:xfrm>
          <a:prstGeom prst="rect">
            <a:avLst/>
          </a:prstGeom>
        </p:spPr>
      </p:pic>
      <p:pic>
        <p:nvPicPr>
          <p:cNvPr id="27" name="Picture 26">
            <a:extLst>
              <a:ext uri="{FF2B5EF4-FFF2-40B4-BE49-F238E27FC236}">
                <a16:creationId xmlns:a16="http://schemas.microsoft.com/office/drawing/2014/main" id="{F263670D-2862-7AD3-5C10-EF9B11384824}"/>
              </a:ext>
            </a:extLst>
          </p:cNvPr>
          <p:cNvPicPr>
            <a:picLocks noChangeAspect="1"/>
          </p:cNvPicPr>
          <p:nvPr/>
        </p:nvPicPr>
        <p:blipFill>
          <a:blip r:embed="rId7"/>
          <a:stretch>
            <a:fillRect/>
          </a:stretch>
        </p:blipFill>
        <p:spPr>
          <a:xfrm>
            <a:off x="8260369" y="1911954"/>
            <a:ext cx="1690780" cy="1164072"/>
          </a:xfrm>
          <a:prstGeom prst="rect">
            <a:avLst/>
          </a:prstGeom>
        </p:spPr>
      </p:pic>
      <p:pic>
        <p:nvPicPr>
          <p:cNvPr id="29" name="Picture 28">
            <a:extLst>
              <a:ext uri="{FF2B5EF4-FFF2-40B4-BE49-F238E27FC236}">
                <a16:creationId xmlns:a16="http://schemas.microsoft.com/office/drawing/2014/main" id="{DA3B9A80-1799-817C-377F-5623970A3B90}"/>
              </a:ext>
            </a:extLst>
          </p:cNvPr>
          <p:cNvPicPr>
            <a:picLocks noChangeAspect="1"/>
          </p:cNvPicPr>
          <p:nvPr/>
        </p:nvPicPr>
        <p:blipFill>
          <a:blip r:embed="rId8"/>
          <a:stretch>
            <a:fillRect/>
          </a:stretch>
        </p:blipFill>
        <p:spPr>
          <a:xfrm>
            <a:off x="10041542" y="1836020"/>
            <a:ext cx="1787737" cy="1245858"/>
          </a:xfrm>
          <a:prstGeom prst="rect">
            <a:avLst/>
          </a:prstGeom>
        </p:spPr>
      </p:pic>
      <p:pic>
        <p:nvPicPr>
          <p:cNvPr id="31" name="Picture 30">
            <a:extLst>
              <a:ext uri="{FF2B5EF4-FFF2-40B4-BE49-F238E27FC236}">
                <a16:creationId xmlns:a16="http://schemas.microsoft.com/office/drawing/2014/main" id="{B6D8AFB3-7A3C-6440-7464-9B4A9BC99772}"/>
              </a:ext>
            </a:extLst>
          </p:cNvPr>
          <p:cNvPicPr>
            <a:picLocks noChangeAspect="1"/>
          </p:cNvPicPr>
          <p:nvPr/>
        </p:nvPicPr>
        <p:blipFill>
          <a:blip r:embed="rId9"/>
          <a:stretch>
            <a:fillRect/>
          </a:stretch>
        </p:blipFill>
        <p:spPr>
          <a:xfrm>
            <a:off x="8272370" y="3085551"/>
            <a:ext cx="1690780" cy="1157534"/>
          </a:xfrm>
          <a:prstGeom prst="rect">
            <a:avLst/>
          </a:prstGeom>
        </p:spPr>
      </p:pic>
      <p:pic>
        <p:nvPicPr>
          <p:cNvPr id="33" name="Picture 32">
            <a:extLst>
              <a:ext uri="{FF2B5EF4-FFF2-40B4-BE49-F238E27FC236}">
                <a16:creationId xmlns:a16="http://schemas.microsoft.com/office/drawing/2014/main" id="{A6C4ED0D-1EBD-864A-73D5-2B4DDFEEF04D}"/>
              </a:ext>
            </a:extLst>
          </p:cNvPr>
          <p:cNvPicPr>
            <a:picLocks noChangeAspect="1"/>
          </p:cNvPicPr>
          <p:nvPr/>
        </p:nvPicPr>
        <p:blipFill>
          <a:blip r:embed="rId10"/>
          <a:stretch>
            <a:fillRect/>
          </a:stretch>
        </p:blipFill>
        <p:spPr>
          <a:xfrm>
            <a:off x="10090020" y="3095457"/>
            <a:ext cx="1690780" cy="1147628"/>
          </a:xfrm>
          <a:prstGeom prst="rect">
            <a:avLst/>
          </a:prstGeom>
        </p:spPr>
      </p:pic>
      <p:pic>
        <p:nvPicPr>
          <p:cNvPr id="35" name="Picture 34">
            <a:extLst>
              <a:ext uri="{FF2B5EF4-FFF2-40B4-BE49-F238E27FC236}">
                <a16:creationId xmlns:a16="http://schemas.microsoft.com/office/drawing/2014/main" id="{A1A252F2-62C4-3B0E-8B24-C02993AF98B1}"/>
              </a:ext>
            </a:extLst>
          </p:cNvPr>
          <p:cNvPicPr>
            <a:picLocks noChangeAspect="1"/>
          </p:cNvPicPr>
          <p:nvPr/>
        </p:nvPicPr>
        <p:blipFill>
          <a:blip r:embed="rId11"/>
          <a:stretch>
            <a:fillRect/>
          </a:stretch>
        </p:blipFill>
        <p:spPr>
          <a:xfrm>
            <a:off x="8272370" y="4250677"/>
            <a:ext cx="1690780" cy="1162138"/>
          </a:xfrm>
          <a:prstGeom prst="rect">
            <a:avLst/>
          </a:prstGeom>
        </p:spPr>
      </p:pic>
      <p:pic>
        <p:nvPicPr>
          <p:cNvPr id="37" name="Picture 36">
            <a:extLst>
              <a:ext uri="{FF2B5EF4-FFF2-40B4-BE49-F238E27FC236}">
                <a16:creationId xmlns:a16="http://schemas.microsoft.com/office/drawing/2014/main" id="{BFBDD8A0-8C95-1876-E989-28EF77403FE2}"/>
              </a:ext>
            </a:extLst>
          </p:cNvPr>
          <p:cNvPicPr>
            <a:picLocks noChangeAspect="1"/>
          </p:cNvPicPr>
          <p:nvPr/>
        </p:nvPicPr>
        <p:blipFill>
          <a:blip r:embed="rId12"/>
          <a:stretch>
            <a:fillRect/>
          </a:stretch>
        </p:blipFill>
        <p:spPr>
          <a:xfrm>
            <a:off x="10090020" y="4258241"/>
            <a:ext cx="1690780" cy="1154574"/>
          </a:xfrm>
          <a:prstGeom prst="rect">
            <a:avLst/>
          </a:prstGeom>
        </p:spPr>
      </p:pic>
      <p:pic>
        <p:nvPicPr>
          <p:cNvPr id="39" name="Picture 38">
            <a:extLst>
              <a:ext uri="{FF2B5EF4-FFF2-40B4-BE49-F238E27FC236}">
                <a16:creationId xmlns:a16="http://schemas.microsoft.com/office/drawing/2014/main" id="{238317C2-D798-7A48-4569-4790C25CFF5E}"/>
              </a:ext>
            </a:extLst>
          </p:cNvPr>
          <p:cNvPicPr>
            <a:picLocks noChangeAspect="1"/>
          </p:cNvPicPr>
          <p:nvPr/>
        </p:nvPicPr>
        <p:blipFill>
          <a:blip r:embed="rId13"/>
          <a:stretch>
            <a:fillRect/>
          </a:stretch>
        </p:blipFill>
        <p:spPr>
          <a:xfrm>
            <a:off x="8290137" y="5389120"/>
            <a:ext cx="1763406" cy="1210903"/>
          </a:xfrm>
          <a:prstGeom prst="rect">
            <a:avLst/>
          </a:prstGeom>
        </p:spPr>
      </p:pic>
      <p:pic>
        <p:nvPicPr>
          <p:cNvPr id="41" name="Picture 40">
            <a:extLst>
              <a:ext uri="{FF2B5EF4-FFF2-40B4-BE49-F238E27FC236}">
                <a16:creationId xmlns:a16="http://schemas.microsoft.com/office/drawing/2014/main" id="{DD6AAAE1-E225-692A-FC55-D8B667859159}"/>
              </a:ext>
            </a:extLst>
          </p:cNvPr>
          <p:cNvPicPr>
            <a:picLocks noChangeAspect="1"/>
          </p:cNvPicPr>
          <p:nvPr/>
        </p:nvPicPr>
        <p:blipFill>
          <a:blip r:embed="rId14"/>
          <a:stretch>
            <a:fillRect/>
          </a:stretch>
        </p:blipFill>
        <p:spPr>
          <a:xfrm>
            <a:off x="10090020" y="5427971"/>
            <a:ext cx="1755850" cy="1172052"/>
          </a:xfrm>
          <a:prstGeom prst="rect">
            <a:avLst/>
          </a:prstGeom>
        </p:spPr>
      </p:pic>
      <p:sp>
        <p:nvSpPr>
          <p:cNvPr id="42" name="Slide Number Placeholder 41">
            <a:extLst>
              <a:ext uri="{FF2B5EF4-FFF2-40B4-BE49-F238E27FC236}">
                <a16:creationId xmlns:a16="http://schemas.microsoft.com/office/drawing/2014/main" id="{61BE20F2-7E61-4CF0-229C-BFC3919FFD18}"/>
              </a:ext>
            </a:extLst>
          </p:cNvPr>
          <p:cNvSpPr>
            <a:spLocks noGrp="1"/>
          </p:cNvSpPr>
          <p:nvPr>
            <p:ph type="sldNum" sz="quarter" idx="12"/>
          </p:nvPr>
        </p:nvSpPr>
        <p:spPr/>
        <p:txBody>
          <a:bodyPr/>
          <a:lstStyle/>
          <a:p>
            <a:fld id="{F550EED2-1C0F-4459-8B67-A9AAAED2F7A8}" type="slidenum">
              <a:rPr lang="en-US" smtClean="0"/>
              <a:t>11</a:t>
            </a:fld>
            <a:endParaRPr lang="en-US"/>
          </a:p>
        </p:txBody>
      </p:sp>
    </p:spTree>
    <p:extLst>
      <p:ext uri="{BB962C8B-B14F-4D97-AF65-F5344CB8AC3E}">
        <p14:creationId xmlns:p14="http://schemas.microsoft.com/office/powerpoint/2010/main" val="393082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A0C25-95DC-3239-0427-13B9FA62C392}"/>
              </a:ext>
            </a:extLst>
          </p:cNvPr>
          <p:cNvSpPr txBox="1"/>
          <p:nvPr/>
        </p:nvSpPr>
        <p:spPr>
          <a:xfrm>
            <a:off x="212035" y="265043"/>
            <a:ext cx="11237843" cy="646331"/>
          </a:xfrm>
          <a:prstGeom prst="rect">
            <a:avLst/>
          </a:prstGeom>
          <a:noFill/>
        </p:spPr>
        <p:txBody>
          <a:bodyPr wrap="square" rtlCol="0">
            <a:spAutoFit/>
          </a:bodyPr>
          <a:lstStyle/>
          <a:p>
            <a:r>
              <a:rPr lang="en-US" dirty="0"/>
              <a:t>Exploratory Data Analysis and Visualization(Checking the correlation, ADF, ACF and PACF scores and plots):</a:t>
            </a:r>
          </a:p>
          <a:p>
            <a:endParaRPr lang="en-US" dirty="0"/>
          </a:p>
        </p:txBody>
      </p:sp>
      <p:graphicFrame>
        <p:nvGraphicFramePr>
          <p:cNvPr id="4" name="Object 3">
            <a:extLst>
              <a:ext uri="{FF2B5EF4-FFF2-40B4-BE49-F238E27FC236}">
                <a16:creationId xmlns:a16="http://schemas.microsoft.com/office/drawing/2014/main" id="{1B5B975E-761F-08A4-970F-77C6561DE419}"/>
              </a:ext>
            </a:extLst>
          </p:cNvPr>
          <p:cNvGraphicFramePr>
            <a:graphicFrameLocks noChangeAspect="1"/>
          </p:cNvGraphicFramePr>
          <p:nvPr>
            <p:extLst>
              <p:ext uri="{D42A27DB-BD31-4B8C-83A1-F6EECF244321}">
                <p14:modId xmlns:p14="http://schemas.microsoft.com/office/powerpoint/2010/main" val="2800302831"/>
              </p:ext>
            </p:extLst>
          </p:nvPr>
        </p:nvGraphicFramePr>
        <p:xfrm>
          <a:off x="1105522" y="969036"/>
          <a:ext cx="8240712" cy="2697163"/>
        </p:xfrm>
        <a:graphic>
          <a:graphicData uri="http://schemas.openxmlformats.org/presentationml/2006/ole">
            <mc:AlternateContent xmlns:mc="http://schemas.openxmlformats.org/markup-compatibility/2006">
              <mc:Choice xmlns:v="urn:schemas-microsoft-com:vml" Requires="v">
                <p:oleObj name="Document" r:id="rId3" imgW="8241399" imgH="2697311" progId="Word.Document.12">
                  <p:embed/>
                </p:oleObj>
              </mc:Choice>
              <mc:Fallback>
                <p:oleObj name="Document" r:id="rId3" imgW="8241399" imgH="2697311" progId="Word.Document.12">
                  <p:embed/>
                  <p:pic>
                    <p:nvPicPr>
                      <p:cNvPr id="0" name=""/>
                      <p:cNvPicPr/>
                      <p:nvPr/>
                    </p:nvPicPr>
                    <p:blipFill>
                      <a:blip r:embed="rId4"/>
                      <a:stretch>
                        <a:fillRect/>
                      </a:stretch>
                    </p:blipFill>
                    <p:spPr>
                      <a:xfrm>
                        <a:off x="1105522" y="969036"/>
                        <a:ext cx="8240712" cy="2697163"/>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D784143-8BBF-B1A9-1F8C-6E993C5E09A0}"/>
              </a:ext>
            </a:extLst>
          </p:cNvPr>
          <p:cNvSpPr txBox="1"/>
          <p:nvPr/>
        </p:nvSpPr>
        <p:spPr>
          <a:xfrm>
            <a:off x="353047" y="3723861"/>
            <a:ext cx="10772153" cy="2358915"/>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Common among all symbols: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ACF: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7 lags for all symbols have spikes above the blue shaded region. These spikes suggest a strong positive correlation between the current data and the values from the previous one to seven weeks. It also suggests a presence of weekly seasonality. </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PACF: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spike above blue shaded area at lag1 indicates strong significant partial autocorrelation or there is a direct relationship between current value and the value one step back. This indicates a presence of AR(1) term in our time series model.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CA09E86-D4F7-2AA3-192A-D97051F7B9FE}"/>
              </a:ext>
            </a:extLst>
          </p:cNvPr>
          <p:cNvPicPr>
            <a:picLocks noChangeAspect="1"/>
          </p:cNvPicPr>
          <p:nvPr/>
        </p:nvPicPr>
        <p:blipFill>
          <a:blip r:embed="rId5"/>
          <a:stretch>
            <a:fillRect/>
          </a:stretch>
        </p:blipFill>
        <p:spPr>
          <a:xfrm>
            <a:off x="9395740" y="2622417"/>
            <a:ext cx="2054138" cy="1472676"/>
          </a:xfrm>
          <a:prstGeom prst="rect">
            <a:avLst/>
          </a:prstGeom>
        </p:spPr>
      </p:pic>
      <p:pic>
        <p:nvPicPr>
          <p:cNvPr id="10" name="Picture 9">
            <a:extLst>
              <a:ext uri="{FF2B5EF4-FFF2-40B4-BE49-F238E27FC236}">
                <a16:creationId xmlns:a16="http://schemas.microsoft.com/office/drawing/2014/main" id="{813A112F-14EE-2615-28F8-AB97C8A0C595}"/>
              </a:ext>
            </a:extLst>
          </p:cNvPr>
          <p:cNvPicPr>
            <a:picLocks noChangeAspect="1"/>
          </p:cNvPicPr>
          <p:nvPr/>
        </p:nvPicPr>
        <p:blipFill>
          <a:blip r:embed="rId6"/>
          <a:stretch>
            <a:fillRect/>
          </a:stretch>
        </p:blipFill>
        <p:spPr>
          <a:xfrm>
            <a:off x="7030235" y="2622417"/>
            <a:ext cx="2172617" cy="1472676"/>
          </a:xfrm>
          <a:prstGeom prst="rect">
            <a:avLst/>
          </a:prstGeom>
        </p:spPr>
      </p:pic>
      <p:pic>
        <p:nvPicPr>
          <p:cNvPr id="12" name="Picture 11">
            <a:extLst>
              <a:ext uri="{FF2B5EF4-FFF2-40B4-BE49-F238E27FC236}">
                <a16:creationId xmlns:a16="http://schemas.microsoft.com/office/drawing/2014/main" id="{345919B3-C69F-5505-989A-404A4406B231}"/>
              </a:ext>
            </a:extLst>
          </p:cNvPr>
          <p:cNvPicPr>
            <a:picLocks noChangeAspect="1"/>
          </p:cNvPicPr>
          <p:nvPr/>
        </p:nvPicPr>
        <p:blipFill>
          <a:blip r:embed="rId7"/>
          <a:stretch>
            <a:fillRect/>
          </a:stretch>
        </p:blipFill>
        <p:spPr>
          <a:xfrm>
            <a:off x="7924088" y="634734"/>
            <a:ext cx="2825778" cy="1828849"/>
          </a:xfrm>
          <a:prstGeom prst="rect">
            <a:avLst/>
          </a:prstGeom>
        </p:spPr>
      </p:pic>
      <p:sp>
        <p:nvSpPr>
          <p:cNvPr id="13" name="Slide Number Placeholder 12">
            <a:extLst>
              <a:ext uri="{FF2B5EF4-FFF2-40B4-BE49-F238E27FC236}">
                <a16:creationId xmlns:a16="http://schemas.microsoft.com/office/drawing/2014/main" id="{2439E83A-F523-3B72-22AC-6514A3A1F331}"/>
              </a:ext>
            </a:extLst>
          </p:cNvPr>
          <p:cNvSpPr>
            <a:spLocks noGrp="1"/>
          </p:cNvSpPr>
          <p:nvPr>
            <p:ph type="sldNum" sz="quarter" idx="12"/>
          </p:nvPr>
        </p:nvSpPr>
        <p:spPr/>
        <p:txBody>
          <a:bodyPr/>
          <a:lstStyle/>
          <a:p>
            <a:fld id="{F550EED2-1C0F-4459-8B67-A9AAAED2F7A8}" type="slidenum">
              <a:rPr lang="en-US" smtClean="0"/>
              <a:t>12</a:t>
            </a:fld>
            <a:endParaRPr lang="en-US"/>
          </a:p>
        </p:txBody>
      </p:sp>
    </p:spTree>
    <p:extLst>
      <p:ext uri="{BB962C8B-B14F-4D97-AF65-F5344CB8AC3E}">
        <p14:creationId xmlns:p14="http://schemas.microsoft.com/office/powerpoint/2010/main" val="310512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0936" y="502920"/>
            <a:ext cx="3419856" cy="1463040"/>
          </a:xfrm>
        </p:spPr>
        <p:txBody>
          <a:bodyPr anchor="ctr">
            <a:normAutofit/>
          </a:bodyPr>
          <a:lstStyle/>
          <a:p>
            <a:r>
              <a:rPr lang="en-US" sz="4800"/>
              <a:t>Data Splitting:</a:t>
            </a:r>
          </a:p>
        </p:txBody>
      </p:sp>
      <p:sp>
        <p:nvSpPr>
          <p:cNvPr id="3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4654295" y="502920"/>
            <a:ext cx="6894576" cy="1463040"/>
          </a:xfrm>
        </p:spPr>
        <p:txBody>
          <a:bodyPr anchor="ctr">
            <a:normAutofit/>
          </a:bodyPr>
          <a:lstStyle/>
          <a:p>
            <a:r>
              <a:rPr lang="en-US" sz="1500"/>
              <a:t>When dealing with time series data, it is recommended to use the more recent data for testing and the older data for training.</a:t>
            </a:r>
          </a:p>
          <a:p>
            <a:r>
              <a:rPr lang="en-US" sz="1500"/>
              <a:t>We split the data into training data, consisting of the initial 80% of the records, and testing data, which comprises the most recent 20% of the data.</a:t>
            </a:r>
          </a:p>
          <a:p>
            <a:r>
              <a:rPr lang="en-US" sz="1500"/>
              <a:t>Example figure shown below</a:t>
            </a:r>
          </a:p>
        </p:txBody>
      </p:sp>
      <p:pic>
        <p:nvPicPr>
          <p:cNvPr id="7" name="Picture 6">
            <a:extLst>
              <a:ext uri="{FF2B5EF4-FFF2-40B4-BE49-F238E27FC236}">
                <a16:creationId xmlns:a16="http://schemas.microsoft.com/office/drawing/2014/main" id="{50394D1D-8747-C77F-8B9F-64A71DD08C50}"/>
              </a:ext>
            </a:extLst>
          </p:cNvPr>
          <p:cNvPicPr>
            <a:picLocks noChangeAspect="1"/>
          </p:cNvPicPr>
          <p:nvPr/>
        </p:nvPicPr>
        <p:blipFill>
          <a:blip r:embed="rId3"/>
          <a:stretch>
            <a:fillRect/>
          </a:stretch>
        </p:blipFill>
        <p:spPr>
          <a:xfrm>
            <a:off x="630936" y="2373619"/>
            <a:ext cx="10917936" cy="3793986"/>
          </a:xfrm>
          <a:prstGeom prst="rect">
            <a:avLst/>
          </a:prstGeom>
        </p:spPr>
      </p:pic>
      <p:sp>
        <p:nvSpPr>
          <p:cNvPr id="6" name="Slide Number Placeholder 5">
            <a:extLst>
              <a:ext uri="{FF2B5EF4-FFF2-40B4-BE49-F238E27FC236}">
                <a16:creationId xmlns:a16="http://schemas.microsoft.com/office/drawing/2014/main" id="{0184DB83-1217-92AF-2C12-A68666ED011E}"/>
              </a:ext>
            </a:extLst>
          </p:cNvPr>
          <p:cNvSpPr>
            <a:spLocks noGrp="1"/>
          </p:cNvSpPr>
          <p:nvPr>
            <p:ph type="sldNum" sz="quarter" idx="12"/>
          </p:nvPr>
        </p:nvSpPr>
        <p:spPr>
          <a:xfrm>
            <a:off x="8610600" y="6356350"/>
            <a:ext cx="2743200" cy="365125"/>
          </a:xfrm>
        </p:spPr>
        <p:txBody>
          <a:bodyPr>
            <a:normAutofit/>
          </a:bodyPr>
          <a:lstStyle/>
          <a:p>
            <a:pPr>
              <a:spcAft>
                <a:spcPts val="600"/>
              </a:spcAft>
            </a:pPr>
            <a:fld id="{F550EED2-1C0F-4459-8B67-A9AAAED2F7A8}" type="slidenum">
              <a:rPr lang="en-US" smtClean="0"/>
              <a:pPr>
                <a:spcAft>
                  <a:spcPts val="600"/>
                </a:spcAft>
              </a:pPr>
              <a:t>13</a:t>
            </a:fld>
            <a:endParaRPr lang="en-US"/>
          </a:p>
        </p:txBody>
      </p:sp>
    </p:spTree>
    <p:extLst>
      <p:ext uri="{BB962C8B-B14F-4D97-AF65-F5344CB8AC3E}">
        <p14:creationId xmlns:p14="http://schemas.microsoft.com/office/powerpoint/2010/main" val="216921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681" y="381000"/>
            <a:ext cx="4229457" cy="2003057"/>
          </a:xfrm>
        </p:spPr>
        <p:txBody>
          <a:bodyPr anchor="ctr">
            <a:normAutofit fontScale="90000"/>
          </a:bodyPr>
          <a:lstStyle/>
          <a:p>
            <a:r>
              <a:rPr lang="en-US" dirty="0"/>
              <a:t>Model Building and  Evaluation(ARIMA):</a:t>
            </a:r>
          </a:p>
        </p:txBody>
      </p:sp>
      <p:sp>
        <p:nvSpPr>
          <p:cNvPr id="42"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4654295" y="381000"/>
            <a:ext cx="6894576" cy="2003057"/>
          </a:xfrm>
        </p:spPr>
        <p:txBody>
          <a:bodyPr anchor="ctr">
            <a:normAutofit/>
          </a:bodyPr>
          <a:lstStyle/>
          <a:p>
            <a:r>
              <a:rPr lang="en-US" sz="1700"/>
              <a:t>We used AutoARIMA model to fit our data and predict the stock prices</a:t>
            </a:r>
          </a:p>
          <a:p>
            <a:r>
              <a:rPr lang="en-US" sz="1700"/>
              <a:t>The model's prediction does not pick any fluctuations in price. The prediction graph is flat or smooth compared to the train and test data. The model's predictions are significantly different from the actual prices. </a:t>
            </a:r>
          </a:p>
          <a:p>
            <a:r>
              <a:rPr lang="en-US" sz="1700"/>
              <a:t>Example figures shown below.</a:t>
            </a:r>
          </a:p>
        </p:txBody>
      </p:sp>
      <p:pic>
        <p:nvPicPr>
          <p:cNvPr id="6" name="Picture 5">
            <a:extLst>
              <a:ext uri="{FF2B5EF4-FFF2-40B4-BE49-F238E27FC236}">
                <a16:creationId xmlns:a16="http://schemas.microsoft.com/office/drawing/2014/main" id="{E79C3F9A-6960-D643-EEBC-6CE5F2C84579}"/>
              </a:ext>
            </a:extLst>
          </p:cNvPr>
          <p:cNvPicPr>
            <a:picLocks noChangeAspect="1"/>
          </p:cNvPicPr>
          <p:nvPr/>
        </p:nvPicPr>
        <p:blipFill rotWithShape="1">
          <a:blip r:embed="rId3"/>
          <a:srcRect l="8225" r="100" b="-1"/>
          <a:stretch/>
        </p:blipFill>
        <p:spPr>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p:spPr>
      </p:pic>
      <p:pic>
        <p:nvPicPr>
          <p:cNvPr id="8" name="Picture 7">
            <a:extLst>
              <a:ext uri="{FF2B5EF4-FFF2-40B4-BE49-F238E27FC236}">
                <a16:creationId xmlns:a16="http://schemas.microsoft.com/office/drawing/2014/main" id="{E5F87D22-DC52-4F05-BBD5-175A9D3C9A5B}"/>
              </a:ext>
            </a:extLst>
          </p:cNvPr>
          <p:cNvPicPr>
            <a:picLocks noChangeAspect="1"/>
          </p:cNvPicPr>
          <p:nvPr/>
        </p:nvPicPr>
        <p:blipFill rotWithShape="1">
          <a:blip r:embed="rId4"/>
          <a:srcRect l="2577" r="802"/>
          <a:stretch/>
        </p:blipFill>
        <p:spPr>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p:spPr>
      </p:pic>
      <p:sp>
        <p:nvSpPr>
          <p:cNvPr id="9" name="Slide Number Placeholder 8">
            <a:extLst>
              <a:ext uri="{FF2B5EF4-FFF2-40B4-BE49-F238E27FC236}">
                <a16:creationId xmlns:a16="http://schemas.microsoft.com/office/drawing/2014/main" id="{8278D9D2-D301-6C3B-A33B-156096BF9D81}"/>
              </a:ext>
            </a:extLst>
          </p:cNvPr>
          <p:cNvSpPr>
            <a:spLocks noGrp="1"/>
          </p:cNvSpPr>
          <p:nvPr>
            <p:ph type="sldNum" sz="quarter" idx="12"/>
          </p:nvPr>
        </p:nvSpPr>
        <p:spPr/>
        <p:txBody>
          <a:bodyPr/>
          <a:lstStyle/>
          <a:p>
            <a:fld id="{F550EED2-1C0F-4459-8B67-A9AAAED2F7A8}" type="slidenum">
              <a:rPr lang="en-US" smtClean="0"/>
              <a:t>14</a:t>
            </a:fld>
            <a:endParaRPr lang="en-US"/>
          </a:p>
        </p:txBody>
      </p:sp>
    </p:spTree>
    <p:extLst>
      <p:ext uri="{BB962C8B-B14F-4D97-AF65-F5344CB8AC3E}">
        <p14:creationId xmlns:p14="http://schemas.microsoft.com/office/powerpoint/2010/main" val="1713567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0936" y="630936"/>
            <a:ext cx="3599688" cy="1463040"/>
          </a:xfrm>
        </p:spPr>
        <p:txBody>
          <a:bodyPr anchor="ctr">
            <a:normAutofit/>
          </a:bodyPr>
          <a:lstStyle/>
          <a:p>
            <a:r>
              <a:rPr lang="en-US" sz="4100">
                <a:solidFill>
                  <a:srgbClr val="FFFFFF"/>
                </a:solidFill>
              </a:rPr>
              <a:t>Model Building and  Evaluation:</a:t>
            </a:r>
          </a:p>
        </p:txBody>
      </p:sp>
      <p:sp>
        <p:nvSpPr>
          <p:cNvPr id="51"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4474462" y="630936"/>
            <a:ext cx="7074409" cy="1463040"/>
          </a:xfrm>
        </p:spPr>
        <p:txBody>
          <a:bodyPr anchor="ctr">
            <a:normAutofit/>
          </a:bodyPr>
          <a:lstStyle/>
          <a:p>
            <a:r>
              <a:rPr lang="en-US" sz="1500" dirty="0">
                <a:solidFill>
                  <a:srgbClr val="FFFFFF"/>
                </a:solidFill>
              </a:rPr>
              <a:t>RMSE is the difference between predicted values and actual observed values. We notice that the RMSE for TSLA is quite high i.e. average stock price is $701 and RMSE is $618, suggesting the model's predictions are not accurate in relative terms. The RMSE scores for other symbols are relatively high too, suggesting a need for a more improved model that provides more accurate predictions.</a:t>
            </a:r>
          </a:p>
        </p:txBody>
      </p:sp>
      <p:pic>
        <p:nvPicPr>
          <p:cNvPr id="5" name="Picture 4">
            <a:extLst>
              <a:ext uri="{FF2B5EF4-FFF2-40B4-BE49-F238E27FC236}">
                <a16:creationId xmlns:a16="http://schemas.microsoft.com/office/drawing/2014/main" id="{6F06436A-E128-B934-6802-90A763818B0B}"/>
              </a:ext>
            </a:extLst>
          </p:cNvPr>
          <p:cNvPicPr>
            <a:picLocks noChangeAspect="1"/>
          </p:cNvPicPr>
          <p:nvPr/>
        </p:nvPicPr>
        <p:blipFill>
          <a:blip r:embed="rId3"/>
          <a:stretch>
            <a:fillRect/>
          </a:stretch>
        </p:blipFill>
        <p:spPr>
          <a:xfrm>
            <a:off x="1122504" y="2971800"/>
            <a:ext cx="9934799" cy="3278488"/>
          </a:xfrm>
          <a:prstGeom prst="rect">
            <a:avLst/>
          </a:prstGeom>
        </p:spPr>
      </p:pic>
      <p:sp>
        <p:nvSpPr>
          <p:cNvPr id="7" name="Slide Number Placeholder 6">
            <a:extLst>
              <a:ext uri="{FF2B5EF4-FFF2-40B4-BE49-F238E27FC236}">
                <a16:creationId xmlns:a16="http://schemas.microsoft.com/office/drawing/2014/main" id="{9367F99B-D228-6BC0-55B7-584553EF39CB}"/>
              </a:ext>
            </a:extLst>
          </p:cNvPr>
          <p:cNvSpPr>
            <a:spLocks noGrp="1"/>
          </p:cNvSpPr>
          <p:nvPr>
            <p:ph type="sldNum" sz="quarter" idx="12"/>
          </p:nvPr>
        </p:nvSpPr>
        <p:spPr/>
        <p:txBody>
          <a:bodyPr/>
          <a:lstStyle/>
          <a:p>
            <a:fld id="{F550EED2-1C0F-4459-8B67-A9AAAED2F7A8}" type="slidenum">
              <a:rPr lang="en-US" smtClean="0"/>
              <a:t>15</a:t>
            </a:fld>
            <a:endParaRPr lang="en-US"/>
          </a:p>
        </p:txBody>
      </p:sp>
    </p:spTree>
    <p:extLst>
      <p:ext uri="{BB962C8B-B14F-4D97-AF65-F5344CB8AC3E}">
        <p14:creationId xmlns:p14="http://schemas.microsoft.com/office/powerpoint/2010/main" val="67520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841248" y="510047"/>
            <a:ext cx="3300984" cy="1645920"/>
          </a:xfrm>
        </p:spPr>
        <p:txBody>
          <a:bodyPr>
            <a:normAutofit/>
          </a:bodyPr>
          <a:lstStyle/>
          <a:p>
            <a:r>
              <a:rPr lang="en-US" sz="2800"/>
              <a:t>Data Scaling:</a:t>
            </a:r>
          </a:p>
        </p:txBody>
      </p:sp>
      <p:sp>
        <p:nvSpPr>
          <p:cNvPr id="71" name="Rectangle 7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4581144" y="510047"/>
            <a:ext cx="6858000" cy="1645920"/>
          </a:xfrm>
        </p:spPr>
        <p:txBody>
          <a:bodyPr anchor="ctr">
            <a:normAutofit fontScale="92500" lnSpcReduction="20000"/>
          </a:bodyPr>
          <a:lstStyle/>
          <a:p>
            <a:r>
              <a:rPr lang="en-US" sz="1800" dirty="0"/>
              <a:t>Since our price and volume columns have very different scales and prices for some companies are much higher than the others, we are using standard scaling for this data to see if it improves our model performance. </a:t>
            </a:r>
          </a:p>
          <a:p>
            <a:r>
              <a:rPr lang="en-US" sz="1800" dirty="0"/>
              <a:t>Conclusion: Scaling the data made a significant improvement in the RMSE scores but the prediction graph still did not pick any fluctuations in prices. </a:t>
            </a:r>
          </a:p>
        </p:txBody>
      </p:sp>
      <p:pic>
        <p:nvPicPr>
          <p:cNvPr id="5" name="Picture 4">
            <a:extLst>
              <a:ext uri="{FF2B5EF4-FFF2-40B4-BE49-F238E27FC236}">
                <a16:creationId xmlns:a16="http://schemas.microsoft.com/office/drawing/2014/main" id="{6E6CBB14-39BE-D61B-0913-5803C07ED569}"/>
              </a:ext>
            </a:extLst>
          </p:cNvPr>
          <p:cNvPicPr>
            <a:picLocks noChangeAspect="1"/>
          </p:cNvPicPr>
          <p:nvPr/>
        </p:nvPicPr>
        <p:blipFill>
          <a:blip r:embed="rId3"/>
          <a:stretch>
            <a:fillRect/>
          </a:stretch>
        </p:blipFill>
        <p:spPr>
          <a:xfrm>
            <a:off x="1603948" y="2606462"/>
            <a:ext cx="1677515" cy="4091500"/>
          </a:xfrm>
          <a:prstGeom prst="rect">
            <a:avLst/>
          </a:prstGeom>
        </p:spPr>
      </p:pic>
      <p:pic>
        <p:nvPicPr>
          <p:cNvPr id="9" name="Picture 8">
            <a:extLst>
              <a:ext uri="{FF2B5EF4-FFF2-40B4-BE49-F238E27FC236}">
                <a16:creationId xmlns:a16="http://schemas.microsoft.com/office/drawing/2014/main" id="{5FAA24E8-11DD-404A-89A4-9189C0DEDD7E}"/>
              </a:ext>
            </a:extLst>
          </p:cNvPr>
          <p:cNvPicPr>
            <a:picLocks noChangeAspect="1"/>
          </p:cNvPicPr>
          <p:nvPr/>
        </p:nvPicPr>
        <p:blipFill>
          <a:blip r:embed="rId4"/>
          <a:stretch>
            <a:fillRect/>
          </a:stretch>
        </p:blipFill>
        <p:spPr>
          <a:xfrm>
            <a:off x="7470044" y="3000582"/>
            <a:ext cx="4721955" cy="2786739"/>
          </a:xfrm>
          <a:prstGeom prst="rect">
            <a:avLst/>
          </a:prstGeom>
        </p:spPr>
      </p:pic>
      <p:sp>
        <p:nvSpPr>
          <p:cNvPr id="12" name="Slide Number Placeholder 11">
            <a:extLst>
              <a:ext uri="{FF2B5EF4-FFF2-40B4-BE49-F238E27FC236}">
                <a16:creationId xmlns:a16="http://schemas.microsoft.com/office/drawing/2014/main" id="{AF7655EB-DCB5-C245-71EF-5B51703FA5FA}"/>
              </a:ext>
            </a:extLst>
          </p:cNvPr>
          <p:cNvSpPr>
            <a:spLocks noGrp="1"/>
          </p:cNvSpPr>
          <p:nvPr>
            <p:ph type="sldNum" sz="quarter" idx="12"/>
          </p:nvPr>
        </p:nvSpPr>
        <p:spPr/>
        <p:txBody>
          <a:bodyPr/>
          <a:lstStyle/>
          <a:p>
            <a:fld id="{F550EED2-1C0F-4459-8B67-A9AAAED2F7A8}" type="slidenum">
              <a:rPr lang="en-US" smtClean="0"/>
              <a:t>16</a:t>
            </a:fld>
            <a:endParaRPr lang="en-US"/>
          </a:p>
        </p:txBody>
      </p:sp>
      <p:pic>
        <p:nvPicPr>
          <p:cNvPr id="6" name="Picture 5">
            <a:extLst>
              <a:ext uri="{FF2B5EF4-FFF2-40B4-BE49-F238E27FC236}">
                <a16:creationId xmlns:a16="http://schemas.microsoft.com/office/drawing/2014/main" id="{5865931A-D369-728C-4D6A-652156C82C6F}"/>
              </a:ext>
            </a:extLst>
          </p:cNvPr>
          <p:cNvPicPr>
            <a:picLocks noChangeAspect="1"/>
          </p:cNvPicPr>
          <p:nvPr/>
        </p:nvPicPr>
        <p:blipFill>
          <a:blip r:embed="rId5"/>
          <a:stretch>
            <a:fillRect/>
          </a:stretch>
        </p:blipFill>
        <p:spPr>
          <a:xfrm>
            <a:off x="3522061" y="3023047"/>
            <a:ext cx="4315960" cy="2837892"/>
          </a:xfrm>
          <a:prstGeom prst="rect">
            <a:avLst/>
          </a:prstGeom>
        </p:spPr>
      </p:pic>
    </p:spTree>
    <p:extLst>
      <p:ext uri="{BB962C8B-B14F-4D97-AF65-F5344CB8AC3E}">
        <p14:creationId xmlns:p14="http://schemas.microsoft.com/office/powerpoint/2010/main" val="55129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0936" y="640080"/>
            <a:ext cx="4818888" cy="1481328"/>
          </a:xfrm>
        </p:spPr>
        <p:txBody>
          <a:bodyPr anchor="b">
            <a:normAutofit/>
          </a:bodyPr>
          <a:lstStyle/>
          <a:p>
            <a:r>
              <a:rPr lang="en-US" sz="4600"/>
              <a:t>Model Building and  Evaluation(LSTM):</a:t>
            </a:r>
          </a:p>
        </p:txBody>
      </p:sp>
      <p:sp>
        <p:nvSpPr>
          <p:cNvPr id="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630936" y="2660904"/>
            <a:ext cx="4818888" cy="3547872"/>
          </a:xfrm>
        </p:spPr>
        <p:txBody>
          <a:bodyPr anchor="t">
            <a:normAutofit/>
          </a:bodyPr>
          <a:lstStyle/>
          <a:p>
            <a:r>
              <a:rPr lang="en-US" sz="1500" dirty="0"/>
              <a:t>Next, we used LSTM forecasting model to fit our data and predict the stock prices. </a:t>
            </a:r>
          </a:p>
          <a:p>
            <a:r>
              <a:rPr lang="en-US" sz="1500" dirty="0"/>
              <a:t>A small train MSE indicates that our model is fitting the training data very well and capturing the training data's patterns and variability. </a:t>
            </a:r>
          </a:p>
          <a:p>
            <a:r>
              <a:rPr lang="en-US" sz="1500" dirty="0"/>
              <a:t>A small test MSE indicates that our model generalizes well to unseen data making our predictions reliable. </a:t>
            </a:r>
          </a:p>
          <a:p>
            <a:r>
              <a:rPr lang="en-US" sz="1500" dirty="0"/>
              <a:t>So, low MSE on both train and test MSE we see above indicates that our model's predictions are very close to the actual values. </a:t>
            </a:r>
          </a:p>
        </p:txBody>
      </p:sp>
      <p:pic>
        <p:nvPicPr>
          <p:cNvPr id="7" name="Picture 6">
            <a:extLst>
              <a:ext uri="{FF2B5EF4-FFF2-40B4-BE49-F238E27FC236}">
                <a16:creationId xmlns:a16="http://schemas.microsoft.com/office/drawing/2014/main" id="{B0151F15-D995-286E-B923-054B80243EF9}"/>
              </a:ext>
            </a:extLst>
          </p:cNvPr>
          <p:cNvPicPr>
            <a:picLocks noChangeAspect="1"/>
          </p:cNvPicPr>
          <p:nvPr/>
        </p:nvPicPr>
        <p:blipFill>
          <a:blip r:embed="rId3"/>
          <a:stretch>
            <a:fillRect/>
          </a:stretch>
        </p:blipFill>
        <p:spPr>
          <a:xfrm>
            <a:off x="7640023" y="640080"/>
            <a:ext cx="2377017" cy="5577840"/>
          </a:xfrm>
          <a:prstGeom prst="rect">
            <a:avLst/>
          </a:prstGeom>
        </p:spPr>
      </p:pic>
      <p:sp>
        <p:nvSpPr>
          <p:cNvPr id="9" name="Slide Number Placeholder 8">
            <a:extLst>
              <a:ext uri="{FF2B5EF4-FFF2-40B4-BE49-F238E27FC236}">
                <a16:creationId xmlns:a16="http://schemas.microsoft.com/office/drawing/2014/main" id="{2E846E5B-BB9C-5BCF-A2C3-352307E7F103}"/>
              </a:ext>
            </a:extLst>
          </p:cNvPr>
          <p:cNvSpPr>
            <a:spLocks noGrp="1"/>
          </p:cNvSpPr>
          <p:nvPr>
            <p:ph type="sldNum" sz="quarter" idx="12"/>
          </p:nvPr>
        </p:nvSpPr>
        <p:spPr/>
        <p:txBody>
          <a:bodyPr/>
          <a:lstStyle/>
          <a:p>
            <a:fld id="{F550EED2-1C0F-4459-8B67-A9AAAED2F7A8}" type="slidenum">
              <a:rPr lang="en-US" smtClean="0"/>
              <a:t>17</a:t>
            </a:fld>
            <a:endParaRPr lang="en-US"/>
          </a:p>
        </p:txBody>
      </p:sp>
    </p:spTree>
    <p:extLst>
      <p:ext uri="{BB962C8B-B14F-4D97-AF65-F5344CB8AC3E}">
        <p14:creationId xmlns:p14="http://schemas.microsoft.com/office/powerpoint/2010/main" val="174866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0936" y="4440365"/>
            <a:ext cx="4245864" cy="1722691"/>
          </a:xfrm>
        </p:spPr>
        <p:txBody>
          <a:bodyPr anchor="ctr">
            <a:normAutofit/>
          </a:bodyPr>
          <a:lstStyle/>
          <a:p>
            <a:r>
              <a:rPr lang="en-US" sz="4600"/>
              <a:t>HyperParameter</a:t>
            </a:r>
            <a:r>
              <a:rPr lang="en-US" sz="4600" dirty="0"/>
              <a:t> Tuning (LSTM):</a:t>
            </a:r>
          </a:p>
        </p:txBody>
      </p:sp>
      <p:pic>
        <p:nvPicPr>
          <p:cNvPr id="8" name="Picture 7">
            <a:extLst>
              <a:ext uri="{FF2B5EF4-FFF2-40B4-BE49-F238E27FC236}">
                <a16:creationId xmlns:a16="http://schemas.microsoft.com/office/drawing/2014/main" id="{289F6880-44D0-91EE-941B-F00FE3156F4E}"/>
              </a:ext>
            </a:extLst>
          </p:cNvPr>
          <p:cNvPicPr>
            <a:picLocks noChangeAspect="1"/>
          </p:cNvPicPr>
          <p:nvPr/>
        </p:nvPicPr>
        <p:blipFill>
          <a:blip r:embed="rId3"/>
          <a:stretch>
            <a:fillRect/>
          </a:stretch>
        </p:blipFill>
        <p:spPr>
          <a:xfrm>
            <a:off x="463296" y="320776"/>
            <a:ext cx="5471160" cy="3925558"/>
          </a:xfrm>
          <a:prstGeom prst="rect">
            <a:avLst/>
          </a:prstGeom>
        </p:spPr>
      </p:pic>
      <p:pic>
        <p:nvPicPr>
          <p:cNvPr id="5" name="Picture 4">
            <a:extLst>
              <a:ext uri="{FF2B5EF4-FFF2-40B4-BE49-F238E27FC236}">
                <a16:creationId xmlns:a16="http://schemas.microsoft.com/office/drawing/2014/main" id="{5D2A934B-347C-C5ED-CD48-B30A5186A359}"/>
              </a:ext>
            </a:extLst>
          </p:cNvPr>
          <p:cNvPicPr>
            <a:picLocks noChangeAspect="1"/>
          </p:cNvPicPr>
          <p:nvPr/>
        </p:nvPicPr>
        <p:blipFill>
          <a:blip r:embed="rId4"/>
          <a:stretch>
            <a:fillRect/>
          </a:stretch>
        </p:blipFill>
        <p:spPr>
          <a:xfrm>
            <a:off x="6254496" y="1011511"/>
            <a:ext cx="5471160" cy="2544088"/>
          </a:xfrm>
          <a:prstGeom prst="rect">
            <a:avLst/>
          </a:prstGeom>
        </p:spPr>
      </p:pic>
      <p:sp>
        <p:nvSpPr>
          <p:cNvPr id="56"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5333999" y="4440365"/>
            <a:ext cx="6214871" cy="1722691"/>
          </a:xfrm>
        </p:spPr>
        <p:txBody>
          <a:bodyPr anchor="ctr">
            <a:normAutofit lnSpcReduction="10000"/>
          </a:bodyPr>
          <a:lstStyle/>
          <a:p>
            <a:r>
              <a:rPr lang="en-US" sz="1500" dirty="0"/>
              <a:t>We did a hyperparameter tuning on our LSTM model to improve model’s performance. </a:t>
            </a:r>
          </a:p>
          <a:p>
            <a:r>
              <a:rPr lang="en-US" sz="1500" dirty="0"/>
              <a:t>We can see that the train MSE improved significantly after hyperparameter tuning for all symbols. </a:t>
            </a:r>
          </a:p>
          <a:p>
            <a:r>
              <a:rPr lang="en-US" sz="1500" dirty="0"/>
              <a:t>The test MSE for NLY is very high  and did not improve after hyperparameter tuning but for other symbols it has improved significantly after tuning. </a:t>
            </a:r>
          </a:p>
        </p:txBody>
      </p:sp>
      <p:sp>
        <p:nvSpPr>
          <p:cNvPr id="9" name="Slide Number Placeholder 8">
            <a:extLst>
              <a:ext uri="{FF2B5EF4-FFF2-40B4-BE49-F238E27FC236}">
                <a16:creationId xmlns:a16="http://schemas.microsoft.com/office/drawing/2014/main" id="{B4FB3389-8C0A-2D85-8468-7CBC643221A1}"/>
              </a:ext>
            </a:extLst>
          </p:cNvPr>
          <p:cNvSpPr>
            <a:spLocks noGrp="1"/>
          </p:cNvSpPr>
          <p:nvPr>
            <p:ph type="sldNum" sz="quarter" idx="12"/>
          </p:nvPr>
        </p:nvSpPr>
        <p:spPr/>
        <p:txBody>
          <a:bodyPr/>
          <a:lstStyle/>
          <a:p>
            <a:fld id="{F550EED2-1C0F-4459-8B67-A9AAAED2F7A8}" type="slidenum">
              <a:rPr lang="en-US" smtClean="0"/>
              <a:t>18</a:t>
            </a:fld>
            <a:endParaRPr lang="en-US"/>
          </a:p>
        </p:txBody>
      </p:sp>
    </p:spTree>
    <p:extLst>
      <p:ext uri="{BB962C8B-B14F-4D97-AF65-F5344CB8AC3E}">
        <p14:creationId xmlns:p14="http://schemas.microsoft.com/office/powerpoint/2010/main" val="3651434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87729-9F60-4545-F22D-CDA2B5D43FC9}"/>
              </a:ext>
            </a:extLst>
          </p:cNvPr>
          <p:cNvSpPr>
            <a:spLocks noGrp="1"/>
          </p:cNvSpPr>
          <p:nvPr>
            <p:ph type="title"/>
          </p:nvPr>
        </p:nvSpPr>
        <p:spPr>
          <a:xfrm>
            <a:off x="630936" y="4440365"/>
            <a:ext cx="4245864" cy="1722691"/>
          </a:xfrm>
        </p:spPr>
        <p:txBody>
          <a:bodyPr anchor="ctr">
            <a:normAutofit/>
          </a:bodyPr>
          <a:lstStyle/>
          <a:p>
            <a:r>
              <a:rPr lang="en-US" sz="5400" dirty="0"/>
              <a:t>Prediction and Analysis:</a:t>
            </a:r>
          </a:p>
        </p:txBody>
      </p:sp>
      <p:sp>
        <p:nvSpPr>
          <p:cNvPr id="68"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3A88E-441D-65F8-2DC2-38EFD68A0B47}"/>
              </a:ext>
            </a:extLst>
          </p:cNvPr>
          <p:cNvSpPr>
            <a:spLocks noGrp="1"/>
          </p:cNvSpPr>
          <p:nvPr>
            <p:ph idx="1"/>
          </p:nvPr>
        </p:nvSpPr>
        <p:spPr>
          <a:xfrm>
            <a:off x="5333999" y="4440365"/>
            <a:ext cx="6214871" cy="1722691"/>
          </a:xfrm>
        </p:spPr>
        <p:txBody>
          <a:bodyPr anchor="ctr">
            <a:normAutofit/>
          </a:bodyPr>
          <a:lstStyle/>
          <a:p>
            <a:r>
              <a:rPr lang="en-US" sz="2000" dirty="0"/>
              <a:t>We predicted the future prices of the stock using the best model from hyperparameter tuning. </a:t>
            </a:r>
          </a:p>
          <a:p>
            <a:r>
              <a:rPr lang="en-US" sz="2000" dirty="0"/>
              <a:t>We can observe that the LSTM model picks the fluctuations in price and volume data much better than the ARIMA model. </a:t>
            </a:r>
          </a:p>
        </p:txBody>
      </p:sp>
      <p:sp>
        <p:nvSpPr>
          <p:cNvPr id="9" name="Slide Number Placeholder 8">
            <a:extLst>
              <a:ext uri="{FF2B5EF4-FFF2-40B4-BE49-F238E27FC236}">
                <a16:creationId xmlns:a16="http://schemas.microsoft.com/office/drawing/2014/main" id="{3D0D2F7A-667F-3AD9-8C02-82F4E86FE2D4}"/>
              </a:ext>
            </a:extLst>
          </p:cNvPr>
          <p:cNvSpPr>
            <a:spLocks noGrp="1"/>
          </p:cNvSpPr>
          <p:nvPr>
            <p:ph type="sldNum" sz="quarter" idx="12"/>
          </p:nvPr>
        </p:nvSpPr>
        <p:spPr/>
        <p:txBody>
          <a:bodyPr/>
          <a:lstStyle/>
          <a:p>
            <a:fld id="{F550EED2-1C0F-4459-8B67-A9AAAED2F7A8}" type="slidenum">
              <a:rPr lang="en-US" smtClean="0"/>
              <a:t>19</a:t>
            </a:fld>
            <a:endParaRPr lang="en-US"/>
          </a:p>
        </p:txBody>
      </p:sp>
      <p:pic>
        <p:nvPicPr>
          <p:cNvPr id="5" name="Picture 4">
            <a:extLst>
              <a:ext uri="{FF2B5EF4-FFF2-40B4-BE49-F238E27FC236}">
                <a16:creationId xmlns:a16="http://schemas.microsoft.com/office/drawing/2014/main" id="{221FDB7E-646F-2074-F777-AF7952047A3F}"/>
              </a:ext>
            </a:extLst>
          </p:cNvPr>
          <p:cNvPicPr>
            <a:picLocks noChangeAspect="1"/>
          </p:cNvPicPr>
          <p:nvPr/>
        </p:nvPicPr>
        <p:blipFill>
          <a:blip r:embed="rId3"/>
          <a:stretch>
            <a:fillRect/>
          </a:stretch>
        </p:blipFill>
        <p:spPr>
          <a:xfrm>
            <a:off x="1468620" y="412410"/>
            <a:ext cx="9251712" cy="3842239"/>
          </a:xfrm>
          <a:prstGeom prst="rect">
            <a:avLst/>
          </a:prstGeom>
        </p:spPr>
      </p:pic>
    </p:spTree>
    <p:extLst>
      <p:ext uri="{BB962C8B-B14F-4D97-AF65-F5344CB8AC3E}">
        <p14:creationId xmlns:p14="http://schemas.microsoft.com/office/powerpoint/2010/main" val="41266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EAD010-AD7C-4D7E-AD47-621C982F16B5}"/>
              </a:ext>
            </a:extLst>
          </p:cNvPr>
          <p:cNvSpPr>
            <a:spLocks noGrp="1"/>
          </p:cNvSpPr>
          <p:nvPr>
            <p:ph type="ctrTitle"/>
          </p:nvPr>
        </p:nvSpPr>
        <p:spPr>
          <a:xfrm>
            <a:off x="892818" y="1370171"/>
            <a:ext cx="5085580" cy="2387600"/>
          </a:xfrm>
        </p:spPr>
        <p:txBody>
          <a:bodyPr>
            <a:normAutofit/>
          </a:bodyPr>
          <a:lstStyle/>
          <a:p>
            <a:pPr algn="l"/>
            <a:r>
              <a:rPr lang="en-US">
                <a:solidFill>
                  <a:schemeClr val="bg1"/>
                </a:solidFill>
              </a:rPr>
              <a:t>Purpose</a:t>
            </a:r>
          </a:p>
        </p:txBody>
      </p:sp>
      <p:sp>
        <p:nvSpPr>
          <p:cNvPr id="3" name="Subtitle 2">
            <a:extLst>
              <a:ext uri="{FF2B5EF4-FFF2-40B4-BE49-F238E27FC236}">
                <a16:creationId xmlns:a16="http://schemas.microsoft.com/office/drawing/2014/main" id="{2E00C2ED-B050-492A-BC7E-C6FA495D7EF2}"/>
              </a:ext>
            </a:extLst>
          </p:cNvPr>
          <p:cNvSpPr>
            <a:spLocks noGrp="1"/>
          </p:cNvSpPr>
          <p:nvPr>
            <p:ph type="subTitle" idx="1"/>
          </p:nvPr>
        </p:nvSpPr>
        <p:spPr>
          <a:xfrm>
            <a:off x="892818" y="3849845"/>
            <a:ext cx="5085580" cy="1881751"/>
          </a:xfrm>
        </p:spPr>
        <p:txBody>
          <a:bodyPr>
            <a:normAutofit/>
          </a:bodyPr>
          <a:lstStyle/>
          <a:p>
            <a:pPr algn="l"/>
            <a:r>
              <a:rPr lang="en-US" sz="1700">
                <a:solidFill>
                  <a:schemeClr val="bg1"/>
                </a:solidFill>
              </a:rPr>
              <a:t>The goal of this project is to develop and implement a predictive model that accurately forecasts stock prices for diverse portfolio of symbols based on historical data from January 2021 to December 2022. The model aims to provide valuable insights for investment decisions and potentially enhance portfolio performance. </a:t>
            </a:r>
          </a:p>
        </p:txBody>
      </p:sp>
      <p:sp>
        <p:nvSpPr>
          <p:cNvPr id="39" name="Oval 3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5" name="Picture 24" descr="Circular jigsaw puzzle">
            <a:extLst>
              <a:ext uri="{FF2B5EF4-FFF2-40B4-BE49-F238E27FC236}">
                <a16:creationId xmlns:a16="http://schemas.microsoft.com/office/drawing/2014/main" id="{3B0C982C-A60D-7458-0E7F-08768FFC2B0D}"/>
              </a:ext>
            </a:extLst>
          </p:cNvPr>
          <p:cNvPicPr>
            <a:picLocks noChangeAspect="1"/>
          </p:cNvPicPr>
          <p:nvPr/>
        </p:nvPicPr>
        <p:blipFill rotWithShape="1">
          <a:blip r:embed="rId2"/>
          <a:srcRect r="33251"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41" name="Rectangle 40">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326D26C-056A-B2A0-0C25-103B82A93729}"/>
              </a:ext>
            </a:extLst>
          </p:cNvPr>
          <p:cNvSpPr>
            <a:spLocks noGrp="1"/>
          </p:cNvSpPr>
          <p:nvPr>
            <p:ph type="sldNum" sz="quarter" idx="12"/>
          </p:nvPr>
        </p:nvSpPr>
        <p:spPr/>
        <p:txBody>
          <a:bodyPr/>
          <a:lstStyle/>
          <a:p>
            <a:fld id="{F550EED2-1C0F-4459-8B67-A9AAAED2F7A8}" type="slidenum">
              <a:rPr lang="en-US" smtClean="0"/>
              <a:t>2</a:t>
            </a:fld>
            <a:endParaRPr lang="en-US"/>
          </a:p>
        </p:txBody>
      </p:sp>
    </p:spTree>
    <p:extLst>
      <p:ext uri="{BB962C8B-B14F-4D97-AF65-F5344CB8AC3E}">
        <p14:creationId xmlns:p14="http://schemas.microsoft.com/office/powerpoint/2010/main" val="91645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3B63F-DA5A-4BCF-8E61-045C09EAD31A}"/>
              </a:ext>
            </a:extLst>
          </p:cNvPr>
          <p:cNvSpPr>
            <a:spLocks noGrp="1"/>
          </p:cNvSpPr>
          <p:nvPr>
            <p:ph type="title"/>
          </p:nvPr>
        </p:nvSpPr>
        <p:spPr>
          <a:xfrm>
            <a:off x="686834" y="1153572"/>
            <a:ext cx="3200400" cy="4461163"/>
          </a:xfrm>
        </p:spPr>
        <p:txBody>
          <a:bodyPr>
            <a:normAutofit/>
          </a:bodyPr>
          <a:lstStyle/>
          <a:p>
            <a:r>
              <a:rPr lang="en-US" sz="2800" dirty="0">
                <a:solidFill>
                  <a:srgbClr val="FFFFFF"/>
                </a:solidFill>
                <a:latin typeface="Arial" panose="020B0604020202020204" pitchFamily="34" charset="0"/>
              </a:rPr>
              <a:t>Conclusion, Lessons Learned, and Further Plans</a:t>
            </a:r>
            <a:endParaRPr lang="en-US" sz="28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BAEF3-08E9-49C1-AF56-C211663BD159}"/>
              </a:ext>
            </a:extLst>
          </p:cNvPr>
          <p:cNvSpPr>
            <a:spLocks noGrp="1"/>
          </p:cNvSpPr>
          <p:nvPr>
            <p:ph idx="1"/>
          </p:nvPr>
        </p:nvSpPr>
        <p:spPr>
          <a:xfrm>
            <a:off x="4447308" y="591344"/>
            <a:ext cx="6906491" cy="5585619"/>
          </a:xfrm>
        </p:spPr>
        <p:txBody>
          <a:bodyPr anchor="ctr">
            <a:normAutofit/>
          </a:bodyPr>
          <a:lstStyle/>
          <a:p>
            <a:r>
              <a:rPr lang="en-US" sz="1800" dirty="0">
                <a:latin typeface="Helvetica Neue"/>
              </a:rPr>
              <a:t>LSTM was a better model for predicting stock prices and trading volume. </a:t>
            </a:r>
          </a:p>
          <a:p>
            <a:r>
              <a:rPr lang="en-US" sz="1800" b="0" i="0" dirty="0">
                <a:solidFill>
                  <a:srgbClr val="000000"/>
                </a:solidFill>
                <a:effectLst/>
                <a:latin typeface="Helvetica Neue"/>
              </a:rPr>
              <a:t>For future analysis, we plan to experiment with various thresholds for hierarchical clustering to see how they affect the resulting clusters and whether they provide any meaningful insights.</a:t>
            </a:r>
          </a:p>
          <a:p>
            <a:r>
              <a:rPr lang="en-US" sz="1800" b="0" i="0" dirty="0">
                <a:solidFill>
                  <a:srgbClr val="222222"/>
                </a:solidFill>
                <a:effectLst/>
                <a:latin typeface="Helvetica Neue"/>
              </a:rPr>
              <a:t>We intend to define specific trading signals, such as buying a stock when the </a:t>
            </a:r>
            <a:r>
              <a:rPr lang="en-US" sz="1800" dirty="0">
                <a:solidFill>
                  <a:srgbClr val="222222"/>
                </a:solidFill>
                <a:latin typeface="Helvetica Neue"/>
              </a:rPr>
              <a:t>16</a:t>
            </a:r>
            <a:r>
              <a:rPr lang="en-US" sz="1800" b="0" i="0" dirty="0">
                <a:solidFill>
                  <a:srgbClr val="222222"/>
                </a:solidFill>
                <a:effectLst/>
                <a:latin typeface="Helvetica Neue"/>
              </a:rPr>
              <a:t>-week moving average is greater than the 5</a:t>
            </a:r>
            <a:r>
              <a:rPr lang="en-US" sz="1800" dirty="0">
                <a:solidFill>
                  <a:srgbClr val="222222"/>
                </a:solidFill>
                <a:latin typeface="Helvetica Neue"/>
              </a:rPr>
              <a:t>0-week</a:t>
            </a:r>
            <a:r>
              <a:rPr lang="en-US" sz="1800" b="0" i="0" dirty="0">
                <a:solidFill>
                  <a:srgbClr val="222222"/>
                </a:solidFill>
                <a:effectLst/>
                <a:latin typeface="Helvetica Neue"/>
              </a:rPr>
              <a:t> moving average and selling it when the opposite occurs. </a:t>
            </a:r>
            <a:endParaRPr lang="en-US" sz="1800" b="0" i="0" dirty="0">
              <a:solidFill>
                <a:srgbClr val="000000"/>
              </a:solidFill>
              <a:effectLst/>
              <a:latin typeface="Helvetica Neue"/>
            </a:endParaRPr>
          </a:p>
          <a:p>
            <a:r>
              <a:rPr lang="en-US" sz="1800" b="0" i="0" dirty="0">
                <a:solidFill>
                  <a:srgbClr val="222222"/>
                </a:solidFill>
                <a:effectLst/>
                <a:latin typeface="Helvetica Neue"/>
              </a:rPr>
              <a:t>We aim to identify stable stocks and the high performing ones and combine them to create a diversified portfolio. </a:t>
            </a:r>
          </a:p>
          <a:p>
            <a:r>
              <a:rPr lang="en-US" sz="1800" b="0" i="0" dirty="0">
                <a:solidFill>
                  <a:srgbClr val="222222"/>
                </a:solidFill>
                <a:effectLst/>
                <a:latin typeface="Helvetica Neue"/>
              </a:rPr>
              <a:t>We aim to investigate developing and testing trading strategies based on technical indicators such as RSI, </a:t>
            </a:r>
            <a:r>
              <a:rPr lang="en-US" sz="1800" b="0" i="0" dirty="0" err="1">
                <a:solidFill>
                  <a:srgbClr val="222222"/>
                </a:solidFill>
                <a:effectLst/>
                <a:latin typeface="Helvetica Neue"/>
              </a:rPr>
              <a:t>MovingAverage</a:t>
            </a:r>
            <a:r>
              <a:rPr lang="en-US" sz="1800" b="0" i="0" dirty="0">
                <a:solidFill>
                  <a:srgbClr val="222222"/>
                </a:solidFill>
                <a:effectLst/>
                <a:latin typeface="Helvetica Neue"/>
              </a:rPr>
              <a:t>, MACD etc. </a:t>
            </a:r>
          </a:p>
          <a:p>
            <a:endParaRPr lang="en-US" dirty="0"/>
          </a:p>
          <a:p>
            <a:endParaRPr lang="en-US" dirty="0"/>
          </a:p>
        </p:txBody>
      </p:sp>
      <p:sp>
        <p:nvSpPr>
          <p:cNvPr id="4" name="Slide Number Placeholder 3">
            <a:extLst>
              <a:ext uri="{FF2B5EF4-FFF2-40B4-BE49-F238E27FC236}">
                <a16:creationId xmlns:a16="http://schemas.microsoft.com/office/drawing/2014/main" id="{AC965547-62F0-6667-69D6-AE0035C3DE19}"/>
              </a:ext>
            </a:extLst>
          </p:cNvPr>
          <p:cNvSpPr>
            <a:spLocks noGrp="1"/>
          </p:cNvSpPr>
          <p:nvPr>
            <p:ph type="sldNum" sz="quarter" idx="12"/>
          </p:nvPr>
        </p:nvSpPr>
        <p:spPr/>
        <p:txBody>
          <a:bodyPr/>
          <a:lstStyle/>
          <a:p>
            <a:fld id="{F550EED2-1C0F-4459-8B67-A9AAAED2F7A8}" type="slidenum">
              <a:rPr lang="en-US" smtClean="0"/>
              <a:t>20</a:t>
            </a:fld>
            <a:endParaRPr lang="en-US"/>
          </a:p>
        </p:txBody>
      </p:sp>
    </p:spTree>
    <p:extLst>
      <p:ext uri="{BB962C8B-B14F-4D97-AF65-F5344CB8AC3E}">
        <p14:creationId xmlns:p14="http://schemas.microsoft.com/office/powerpoint/2010/main" val="636015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3B63F-DA5A-4BCF-8E61-045C09EAD31A}"/>
              </a:ext>
            </a:extLst>
          </p:cNvPr>
          <p:cNvSpPr>
            <a:spLocks noGrp="1"/>
          </p:cNvSpPr>
          <p:nvPr>
            <p:ph type="title"/>
          </p:nvPr>
        </p:nvSpPr>
        <p:spPr>
          <a:xfrm>
            <a:off x="5668409" y="972597"/>
            <a:ext cx="3200400" cy="4461163"/>
          </a:xfrm>
        </p:spPr>
        <p:txBody>
          <a:bodyPr>
            <a:normAutofit/>
          </a:bodyPr>
          <a:lstStyle/>
          <a:p>
            <a:r>
              <a:rPr lang="en-US" sz="2800" dirty="0">
                <a:solidFill>
                  <a:srgbClr val="FFFFFF"/>
                </a:solidFill>
                <a:latin typeface="Arial" panose="020B0604020202020204" pitchFamily="34" charset="0"/>
              </a:rPr>
              <a:t>Thank you.  </a:t>
            </a:r>
            <a:endParaRPr lang="en-US" sz="28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60D1CAAF-BE4C-19E6-CF28-96CE41B91749}"/>
              </a:ext>
            </a:extLst>
          </p:cNvPr>
          <p:cNvSpPr txBox="1"/>
          <p:nvPr/>
        </p:nvSpPr>
        <p:spPr>
          <a:xfrm>
            <a:off x="6167834" y="2270812"/>
            <a:ext cx="2499916" cy="707886"/>
          </a:xfrm>
          <a:prstGeom prst="rect">
            <a:avLst/>
          </a:prstGeom>
          <a:noFill/>
        </p:spPr>
        <p:txBody>
          <a:bodyPr wrap="square" rtlCol="0">
            <a:spAutoFit/>
          </a:bodyPr>
          <a:lstStyle/>
          <a:p>
            <a:r>
              <a:rPr lang="en-US" sz="4000" dirty="0"/>
              <a:t>Thank you. </a:t>
            </a:r>
          </a:p>
        </p:txBody>
      </p:sp>
      <p:sp>
        <p:nvSpPr>
          <p:cNvPr id="7" name="Slide Number Placeholder 6">
            <a:extLst>
              <a:ext uri="{FF2B5EF4-FFF2-40B4-BE49-F238E27FC236}">
                <a16:creationId xmlns:a16="http://schemas.microsoft.com/office/drawing/2014/main" id="{492BF4D5-34FB-1260-E7D9-39762BC940A6}"/>
              </a:ext>
            </a:extLst>
          </p:cNvPr>
          <p:cNvSpPr>
            <a:spLocks noGrp="1"/>
          </p:cNvSpPr>
          <p:nvPr>
            <p:ph type="sldNum" sz="quarter" idx="12"/>
          </p:nvPr>
        </p:nvSpPr>
        <p:spPr/>
        <p:txBody>
          <a:bodyPr/>
          <a:lstStyle/>
          <a:p>
            <a:fld id="{F550EED2-1C0F-4459-8B67-A9AAAED2F7A8}" type="slidenum">
              <a:rPr lang="en-US" smtClean="0"/>
              <a:t>21</a:t>
            </a:fld>
            <a:endParaRPr lang="en-US"/>
          </a:p>
        </p:txBody>
      </p:sp>
    </p:spTree>
    <p:extLst>
      <p:ext uri="{BB962C8B-B14F-4D97-AF65-F5344CB8AC3E}">
        <p14:creationId xmlns:p14="http://schemas.microsoft.com/office/powerpoint/2010/main" val="294995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B73806CD-BC07-64A0-A84F-A88340D2CF83}"/>
              </a:ext>
            </a:extLst>
          </p:cNvPr>
          <p:cNvPicPr>
            <a:picLocks noChangeAspect="1"/>
          </p:cNvPicPr>
          <p:nvPr/>
        </p:nvPicPr>
        <p:blipFill rotWithShape="1">
          <a:blip r:embed="rId2"/>
          <a:srcRect l="9799" r="115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0" name="Freeform: Shape 29">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14148C-A68F-4633-8E66-90235E1948FD}"/>
              </a:ext>
            </a:extLst>
          </p:cNvPr>
          <p:cNvSpPr>
            <a:spLocks noGrp="1"/>
          </p:cNvSpPr>
          <p:nvPr>
            <p:ph type="title"/>
          </p:nvPr>
        </p:nvSpPr>
        <p:spPr>
          <a:xfrm>
            <a:off x="477981" y="1122363"/>
            <a:ext cx="4023360" cy="3204134"/>
          </a:xfrm>
        </p:spPr>
        <p:txBody>
          <a:bodyPr vert="horz" lIns="91440" tIns="45720" rIns="91440" bIns="45720" rtlCol="0" anchor="b">
            <a:noAutofit/>
          </a:bodyPr>
          <a:lstStyle/>
          <a:p>
            <a:pPr marL="457200">
              <a:spcAft>
                <a:spcPts val="800"/>
              </a:spcAft>
            </a:pPr>
            <a:br>
              <a:rPr lang="en-US" sz="2000" dirty="0"/>
            </a:br>
            <a:r>
              <a:rPr lang="en-US" sz="2000" dirty="0"/>
              <a:t>By developing predictive models for optimizing stock market entry and exit timing, this project aims to provide tools that can help everyday investors make informed and profitable investment decisions. With growing importance of personal finance and retirement planning, these models have potential to enhance financial security for people.  </a:t>
            </a:r>
          </a:p>
        </p:txBody>
      </p:sp>
      <p:sp>
        <p:nvSpPr>
          <p:cNvPr id="3" name="TextBox 2">
            <a:extLst>
              <a:ext uri="{FF2B5EF4-FFF2-40B4-BE49-F238E27FC236}">
                <a16:creationId xmlns:a16="http://schemas.microsoft.com/office/drawing/2014/main" id="{87398954-D9C9-4713-A85D-A1EF89848960}"/>
              </a:ext>
            </a:extLst>
          </p:cNvPr>
          <p:cNvSpPr txBox="1"/>
          <p:nvPr/>
        </p:nvSpPr>
        <p:spPr>
          <a:xfrm>
            <a:off x="477981" y="4872922"/>
            <a:ext cx="3933306" cy="1208141"/>
          </a:xfrm>
          <a:prstGeom prst="rect">
            <a:avLst/>
          </a:prstGeom>
        </p:spPr>
        <p:txBody>
          <a:bodyPr vert="horz" lIns="91440" tIns="45720" rIns="91440" bIns="45720" rtlCol="0">
            <a:normAutofit/>
          </a:bodyPr>
          <a:lstStyle/>
          <a:p>
            <a:pPr defTabSz="914400">
              <a:lnSpc>
                <a:spcPct val="90000"/>
              </a:lnSpc>
              <a:spcBef>
                <a:spcPts val="1000"/>
              </a:spcBef>
            </a:pPr>
            <a:r>
              <a:rPr lang="en-US" sz="3600" dirty="0"/>
              <a:t>Significance</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2EAE366-478E-2F2D-B411-DAC8730D3911}"/>
              </a:ext>
            </a:extLst>
          </p:cNvPr>
          <p:cNvSpPr>
            <a:spLocks noGrp="1"/>
          </p:cNvSpPr>
          <p:nvPr>
            <p:ph type="sldNum" sz="quarter" idx="12"/>
          </p:nvPr>
        </p:nvSpPr>
        <p:spPr/>
        <p:txBody>
          <a:bodyPr/>
          <a:lstStyle/>
          <a:p>
            <a:fld id="{F550EED2-1C0F-4459-8B67-A9AAAED2F7A8}" type="slidenum">
              <a:rPr lang="en-US" smtClean="0"/>
              <a:t>3</a:t>
            </a:fld>
            <a:endParaRPr lang="en-US"/>
          </a:p>
        </p:txBody>
      </p:sp>
    </p:spTree>
    <p:extLst>
      <p:ext uri="{BB962C8B-B14F-4D97-AF65-F5344CB8AC3E}">
        <p14:creationId xmlns:p14="http://schemas.microsoft.com/office/powerpoint/2010/main" val="141070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68E59-64D1-49D9-8584-F5EBADE34602}"/>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Research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51B4A5-4CA0-4621-BD18-E5DC333E8673}"/>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ea typeface="+mn-lt"/>
                <a:cs typeface="+mn-lt"/>
              </a:rPr>
              <a:t>Portfolio Management : How can predictive models be developed to optimize stock market entry and exit timing?</a:t>
            </a:r>
            <a:endParaRPr lang="en">
              <a:ea typeface="+mn-lt"/>
              <a:cs typeface="+mn-lt"/>
            </a:endParaRPr>
          </a:p>
        </p:txBody>
      </p:sp>
      <p:sp>
        <p:nvSpPr>
          <p:cNvPr id="4" name="Slide Number Placeholder 3">
            <a:extLst>
              <a:ext uri="{FF2B5EF4-FFF2-40B4-BE49-F238E27FC236}">
                <a16:creationId xmlns:a16="http://schemas.microsoft.com/office/drawing/2014/main" id="{250C08E7-A54E-A08D-02B8-105A3B01CD4A}"/>
              </a:ext>
            </a:extLst>
          </p:cNvPr>
          <p:cNvSpPr>
            <a:spLocks noGrp="1"/>
          </p:cNvSpPr>
          <p:nvPr>
            <p:ph type="sldNum" sz="quarter" idx="12"/>
          </p:nvPr>
        </p:nvSpPr>
        <p:spPr/>
        <p:txBody>
          <a:bodyPr/>
          <a:lstStyle/>
          <a:p>
            <a:fld id="{F550EED2-1C0F-4459-8B67-A9AAAED2F7A8}" type="slidenum">
              <a:rPr lang="en-US" smtClean="0"/>
              <a:t>4</a:t>
            </a:fld>
            <a:endParaRPr lang="en-US"/>
          </a:p>
        </p:txBody>
      </p:sp>
    </p:spTree>
    <p:extLst>
      <p:ext uri="{BB962C8B-B14F-4D97-AF65-F5344CB8AC3E}">
        <p14:creationId xmlns:p14="http://schemas.microsoft.com/office/powerpoint/2010/main" val="352779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2F6B5-DB61-4257-9B7E-2B9A56B9D4A9}"/>
              </a:ext>
            </a:extLst>
          </p:cNvPr>
          <p:cNvSpPr>
            <a:spLocks noGrp="1"/>
          </p:cNvSpPr>
          <p:nvPr>
            <p:ph type="title"/>
          </p:nvPr>
        </p:nvSpPr>
        <p:spPr>
          <a:xfrm>
            <a:off x="6513788" y="365125"/>
            <a:ext cx="4840010" cy="1807305"/>
          </a:xfrm>
        </p:spPr>
        <p:txBody>
          <a:bodyPr>
            <a:normAutofit/>
          </a:bodyPr>
          <a:lstStyle/>
          <a:p>
            <a:r>
              <a:rPr lang="en-US" dirty="0"/>
              <a:t>Description of the Dataset</a:t>
            </a:r>
          </a:p>
        </p:txBody>
      </p:sp>
      <p:pic>
        <p:nvPicPr>
          <p:cNvPr id="5" name="Picture 4" descr="Codes on papers">
            <a:extLst>
              <a:ext uri="{FF2B5EF4-FFF2-40B4-BE49-F238E27FC236}">
                <a16:creationId xmlns:a16="http://schemas.microsoft.com/office/drawing/2014/main" id="{7FEA8E3A-03C4-1FFD-A951-E1BC15DA3EE9}"/>
              </a:ext>
            </a:extLst>
          </p:cNvPr>
          <p:cNvPicPr>
            <a:picLocks noChangeAspect="1"/>
          </p:cNvPicPr>
          <p:nvPr/>
        </p:nvPicPr>
        <p:blipFill rotWithShape="1">
          <a:blip r:embed="rId3"/>
          <a:srcRect l="21207" r="1925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522DB9E-A947-4A26-A1C1-CC6F1191CE22}"/>
              </a:ext>
            </a:extLst>
          </p:cNvPr>
          <p:cNvSpPr>
            <a:spLocks noGrp="1"/>
          </p:cNvSpPr>
          <p:nvPr>
            <p:ph idx="1"/>
          </p:nvPr>
        </p:nvSpPr>
        <p:spPr>
          <a:xfrm>
            <a:off x="6513788" y="2333297"/>
            <a:ext cx="4840010" cy="3843666"/>
          </a:xfrm>
        </p:spPr>
        <p:txBody>
          <a:bodyPr>
            <a:normAutofit/>
          </a:bodyPr>
          <a:lstStyle/>
          <a:p>
            <a:r>
              <a:rPr lang="en-US" sz="1700" dirty="0"/>
              <a:t>The dataset contains 966786 instances. It has 4 columns as follows:</a:t>
            </a:r>
          </a:p>
          <a:p>
            <a:pPr marL="457200" indent="-457200">
              <a:buFont typeface="+mj-lt"/>
              <a:buAutoNum type="arabicPeriod"/>
            </a:pPr>
            <a:r>
              <a:rPr lang="en-US" sz="1700" dirty="0"/>
              <a:t>Symbol – Ticker symbols or abbreviations that represent specific entities, such as stocks or companies. For example, “AAPL” for Apple</a:t>
            </a:r>
          </a:p>
          <a:p>
            <a:pPr marL="457200" indent="-457200">
              <a:buFont typeface="+mj-lt"/>
              <a:buAutoNum type="arabicPeriod"/>
            </a:pPr>
            <a:r>
              <a:rPr lang="en-US" sz="1700" dirty="0"/>
              <a:t>Price –  Weekly closing stock prices of the corresponding entity in dollars. </a:t>
            </a:r>
          </a:p>
          <a:p>
            <a:pPr marL="457200" indent="-457200">
              <a:buFont typeface="+mj-lt"/>
              <a:buAutoNum type="arabicPeriod"/>
            </a:pPr>
            <a:r>
              <a:rPr lang="en-US" sz="1700" dirty="0"/>
              <a:t>Vol.(1000s) – Weekly trading Volume of corresponding entity, measured in thousands</a:t>
            </a:r>
          </a:p>
          <a:p>
            <a:pPr marL="457200" indent="-457200">
              <a:buFont typeface="+mj-lt"/>
              <a:buAutoNum type="arabicPeriod"/>
            </a:pPr>
            <a:r>
              <a:rPr lang="en-US" sz="1700" dirty="0"/>
              <a:t>Date -  Weekly timestamps from Jan 1, 2021, to Dec 30,2022.</a:t>
            </a:r>
          </a:p>
        </p:txBody>
      </p:sp>
      <p:sp>
        <p:nvSpPr>
          <p:cNvPr id="4" name="Slide Number Placeholder 3">
            <a:extLst>
              <a:ext uri="{FF2B5EF4-FFF2-40B4-BE49-F238E27FC236}">
                <a16:creationId xmlns:a16="http://schemas.microsoft.com/office/drawing/2014/main" id="{637A42C2-92C5-2F0F-2616-67193E66D29D}"/>
              </a:ext>
            </a:extLst>
          </p:cNvPr>
          <p:cNvSpPr>
            <a:spLocks noGrp="1"/>
          </p:cNvSpPr>
          <p:nvPr>
            <p:ph type="sldNum" sz="quarter" idx="12"/>
          </p:nvPr>
        </p:nvSpPr>
        <p:spPr/>
        <p:txBody>
          <a:bodyPr/>
          <a:lstStyle/>
          <a:p>
            <a:fld id="{F550EED2-1C0F-4459-8B67-A9AAAED2F7A8}" type="slidenum">
              <a:rPr lang="en-US" smtClean="0"/>
              <a:t>5</a:t>
            </a:fld>
            <a:endParaRPr lang="en-US"/>
          </a:p>
        </p:txBody>
      </p:sp>
    </p:spTree>
    <p:extLst>
      <p:ext uri="{BB962C8B-B14F-4D97-AF65-F5344CB8AC3E}">
        <p14:creationId xmlns:p14="http://schemas.microsoft.com/office/powerpoint/2010/main" val="429485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F4A45-3821-4E01-BC5E-0626C3153EDB}"/>
              </a:ext>
            </a:extLst>
          </p:cNvPr>
          <p:cNvSpPr>
            <a:spLocks noGrp="1"/>
          </p:cNvSpPr>
          <p:nvPr>
            <p:ph type="title"/>
          </p:nvPr>
        </p:nvSpPr>
        <p:spPr>
          <a:xfrm>
            <a:off x="838200" y="459863"/>
            <a:ext cx="10515600" cy="1004594"/>
          </a:xfrm>
        </p:spPr>
        <p:txBody>
          <a:bodyPr vert="horz" lIns="91440" tIns="45720" rIns="91440" bIns="45720" rtlCol="0">
            <a:normAutofit/>
          </a:bodyPr>
          <a:lstStyle/>
          <a:p>
            <a:pPr algn="ctr"/>
            <a:r>
              <a:rPr lang="en-US">
                <a:solidFill>
                  <a:srgbClr val="FFFFFF"/>
                </a:solidFill>
              </a:rPr>
              <a:t>Exploratory Data Analysis and Visualization</a:t>
            </a:r>
          </a:p>
        </p:txBody>
      </p:sp>
      <p:sp>
        <p:nvSpPr>
          <p:cNvPr id="10" name="Rectangle: Rounded Corners 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8A7D3BB3-E0EE-8CD4-2FD1-B275F18D6E51}"/>
              </a:ext>
            </a:extLst>
          </p:cNvPr>
          <p:cNvGraphicFramePr/>
          <p:nvPr>
            <p:extLst>
              <p:ext uri="{D42A27DB-BD31-4B8C-83A1-F6EECF244321}">
                <p14:modId xmlns:p14="http://schemas.microsoft.com/office/powerpoint/2010/main" val="10996089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D642B18-FCE4-870B-5691-B2326552ABBD}"/>
              </a:ext>
            </a:extLst>
          </p:cNvPr>
          <p:cNvSpPr>
            <a:spLocks noGrp="1"/>
          </p:cNvSpPr>
          <p:nvPr>
            <p:ph type="sldNum" sz="quarter" idx="12"/>
          </p:nvPr>
        </p:nvSpPr>
        <p:spPr/>
        <p:txBody>
          <a:bodyPr/>
          <a:lstStyle/>
          <a:p>
            <a:fld id="{F550EED2-1C0F-4459-8B67-A9AAAED2F7A8}" type="slidenum">
              <a:rPr lang="en-US" smtClean="0"/>
              <a:t>6</a:t>
            </a:fld>
            <a:endParaRPr lang="en-US"/>
          </a:p>
        </p:txBody>
      </p:sp>
    </p:spTree>
    <p:extLst>
      <p:ext uri="{BB962C8B-B14F-4D97-AF65-F5344CB8AC3E}">
        <p14:creationId xmlns:p14="http://schemas.microsoft.com/office/powerpoint/2010/main" val="276089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F4A45-3821-4E01-BC5E-0626C3153EDB}"/>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a:t>Exploratory Data Analysis and Visualization</a:t>
            </a:r>
          </a:p>
        </p:txBody>
      </p:sp>
      <p:sp>
        <p:nvSpPr>
          <p:cNvPr id="19" name="Rectangle 1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05AAD59-6B06-2B49-24BA-1328F3A17E61}"/>
              </a:ext>
            </a:extLst>
          </p:cNvPr>
          <p:cNvPicPr>
            <a:picLocks noChangeAspect="1"/>
          </p:cNvPicPr>
          <p:nvPr/>
        </p:nvPicPr>
        <p:blipFill rotWithShape="1">
          <a:blip r:embed="rId3"/>
          <a:srcRect l="11950" r="7959" b="2"/>
          <a:stretch/>
        </p:blipFill>
        <p:spPr>
          <a:xfrm>
            <a:off x="429767" y="1721922"/>
            <a:ext cx="6704891" cy="4520559"/>
          </a:xfrm>
          <a:prstGeom prst="rect">
            <a:avLst/>
          </a:prstGeom>
        </p:spPr>
      </p:pic>
      <p:sp useBgFill="1">
        <p:nvSpPr>
          <p:cNvPr id="20" name="Rectangle 1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65F7B46-3FE2-381A-5BE1-489A8FA993DA}"/>
              </a:ext>
            </a:extLst>
          </p:cNvPr>
          <p:cNvSpPr txBox="1"/>
          <p:nvPr/>
        </p:nvSpPr>
        <p:spPr>
          <a:xfrm>
            <a:off x="7938752" y="2020824"/>
            <a:ext cx="3455097" cy="395935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The dendogram reveals that the first 19 stocks exhibit similar price movements when compared to larger cluster on the green side. As we move down the dendogram, the initial cluster is divided into smaller subclusters, with symbols being grouped together based on their degree of similarity and adherence to the specified distance threshold. </a:t>
            </a:r>
          </a:p>
        </p:txBody>
      </p:sp>
      <p:sp>
        <p:nvSpPr>
          <p:cNvPr id="3" name="Slide Number Placeholder 2">
            <a:extLst>
              <a:ext uri="{FF2B5EF4-FFF2-40B4-BE49-F238E27FC236}">
                <a16:creationId xmlns:a16="http://schemas.microsoft.com/office/drawing/2014/main" id="{361B4F48-812C-D7D6-1DE3-4C4CA165F303}"/>
              </a:ext>
            </a:extLst>
          </p:cNvPr>
          <p:cNvSpPr>
            <a:spLocks noGrp="1"/>
          </p:cNvSpPr>
          <p:nvPr>
            <p:ph type="sldNum" sz="quarter" idx="12"/>
          </p:nvPr>
        </p:nvSpPr>
        <p:spPr/>
        <p:txBody>
          <a:bodyPr/>
          <a:lstStyle/>
          <a:p>
            <a:fld id="{F550EED2-1C0F-4459-8B67-A9AAAED2F7A8}" type="slidenum">
              <a:rPr lang="en-US" smtClean="0"/>
              <a:t>7</a:t>
            </a:fld>
            <a:endParaRPr lang="en-US"/>
          </a:p>
        </p:txBody>
      </p:sp>
    </p:spTree>
    <p:extLst>
      <p:ext uri="{BB962C8B-B14F-4D97-AF65-F5344CB8AC3E}">
        <p14:creationId xmlns:p14="http://schemas.microsoft.com/office/powerpoint/2010/main" val="58264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F4A45-3821-4E01-BC5E-0626C3153EDB}"/>
              </a:ext>
            </a:extLst>
          </p:cNvPr>
          <p:cNvSpPr>
            <a:spLocks noGrp="1"/>
          </p:cNvSpPr>
          <p:nvPr>
            <p:ph type="title"/>
          </p:nvPr>
        </p:nvSpPr>
        <p:spPr>
          <a:xfrm>
            <a:off x="798476" y="1520395"/>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Exploratory Data Analysis and Visualization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4C7D674A-1C29-F70E-6738-F6DF65E55F40}"/>
              </a:ext>
            </a:extLst>
          </p:cNvPr>
          <p:cNvSpPr txBox="1"/>
          <p:nvPr/>
        </p:nvSpPr>
        <p:spPr>
          <a:xfrm>
            <a:off x="3671905" y="55814"/>
            <a:ext cx="8103333" cy="5774268"/>
          </a:xfrm>
          <a:prstGeom prst="rect">
            <a:avLst/>
          </a:prstGeom>
        </p:spPr>
        <p:txBody>
          <a:bodyPr vert="horz" lIns="91440" tIns="45720" rIns="91440" bIns="45720" rtlCol="0" anchor="ctr">
            <a:normAutofit lnSpcReduction="10000"/>
          </a:bodyPr>
          <a:lstStyle/>
          <a:p>
            <a:pPr marL="285750" indent="-228600" defTabSz="914400">
              <a:lnSpc>
                <a:spcPct val="90000"/>
              </a:lnSpc>
              <a:spcAft>
                <a:spcPts val="600"/>
              </a:spcAft>
              <a:buFont typeface="Arial" panose="020B0604020202020204" pitchFamily="34" charset="0"/>
              <a:buChar char="•"/>
            </a:pPr>
            <a:r>
              <a:rPr lang="en-US" sz="900" dirty="0"/>
              <a:t>These are the symbols along with their respective company names randomly picked from the 23 clusters:</a:t>
            </a:r>
          </a:p>
          <a:p>
            <a:pPr marL="742950" lvl="1" indent="-228600" defTabSz="914400">
              <a:lnSpc>
                <a:spcPct val="90000"/>
              </a:lnSpc>
              <a:spcAft>
                <a:spcPts val="600"/>
              </a:spcAft>
              <a:buFont typeface="Arial" panose="020B0604020202020204" pitchFamily="34" charset="0"/>
              <a:buChar char="•"/>
            </a:pPr>
            <a:r>
              <a:rPr lang="en-US" sz="900" dirty="0"/>
              <a:t>1.  </a:t>
            </a:r>
            <a:r>
              <a:rPr lang="en-US" sz="900" b="1" dirty="0"/>
              <a:t>NLY</a:t>
            </a:r>
            <a:r>
              <a:rPr lang="en-US" sz="900" dirty="0"/>
              <a:t> - </a:t>
            </a:r>
            <a:r>
              <a:rPr lang="en-US" sz="900" b="1" dirty="0"/>
              <a:t>Annaly Capital Management, Inc</a:t>
            </a:r>
            <a:r>
              <a:rPr lang="en-US" sz="900" dirty="0"/>
              <a:t>. A Real estate Investment Trust that focuses on the investment and management of mortgage-backed securities (MBS).</a:t>
            </a:r>
          </a:p>
          <a:p>
            <a:pPr marL="742950" lvl="1" indent="-228600" defTabSz="914400">
              <a:lnSpc>
                <a:spcPct val="90000"/>
              </a:lnSpc>
              <a:spcAft>
                <a:spcPts val="600"/>
              </a:spcAft>
              <a:buFont typeface="Arial" panose="020B0604020202020204" pitchFamily="34" charset="0"/>
              <a:buChar char="•"/>
            </a:pPr>
            <a:r>
              <a:rPr lang="en-US" sz="900" dirty="0"/>
              <a:t>2. </a:t>
            </a:r>
            <a:r>
              <a:rPr lang="en-US" sz="900" b="1" dirty="0"/>
              <a:t>AUY  - </a:t>
            </a:r>
            <a:r>
              <a:rPr lang="en-US" sz="900" b="1" dirty="0" err="1"/>
              <a:t>Yamana</a:t>
            </a:r>
            <a:r>
              <a:rPr lang="en-US" sz="900" b="1" dirty="0"/>
              <a:t> Gold Inc. </a:t>
            </a:r>
            <a:r>
              <a:rPr lang="en-US" sz="900" dirty="0"/>
              <a:t>is a Canadian-based precious metals mining company involved with mining and extraction of precious metals like gold and silver from properties located in North and South America.</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3. </a:t>
            </a:r>
            <a:r>
              <a:rPr lang="en-US" sz="900" b="1" dirty="0">
                <a:highlight>
                  <a:srgbClr val="FFFF00"/>
                </a:highlight>
              </a:rPr>
              <a:t>PSQ – </a:t>
            </a:r>
            <a:r>
              <a:rPr lang="en-US" sz="900" b="1" dirty="0" err="1">
                <a:highlight>
                  <a:srgbClr val="FFFF00"/>
                </a:highlight>
              </a:rPr>
              <a:t>ProShares</a:t>
            </a:r>
            <a:r>
              <a:rPr lang="en-US" sz="900" b="1" dirty="0">
                <a:highlight>
                  <a:srgbClr val="FFFF00"/>
                </a:highlight>
              </a:rPr>
              <a:t> Short QQQ </a:t>
            </a:r>
            <a:r>
              <a:rPr lang="en-US" sz="900" dirty="0">
                <a:highlight>
                  <a:srgbClr val="FFFF00"/>
                </a:highlight>
              </a:rPr>
              <a:t>is an ETF designed to provide investors a way to profit from a decline in value of NASDAQ-100 index. It is an inverse ETF that consists of 100 largest non-financial companies on Nasdaq Stock Market. </a:t>
            </a:r>
          </a:p>
          <a:p>
            <a:pPr marL="742950" lvl="1" indent="-228600" defTabSz="914400">
              <a:lnSpc>
                <a:spcPct val="90000"/>
              </a:lnSpc>
              <a:spcAft>
                <a:spcPts val="600"/>
              </a:spcAft>
              <a:buFont typeface="Arial" panose="020B0604020202020204" pitchFamily="34" charset="0"/>
              <a:buChar char="•"/>
            </a:pPr>
            <a:r>
              <a:rPr lang="en-US" sz="900" dirty="0"/>
              <a:t>4. </a:t>
            </a:r>
            <a:r>
              <a:rPr lang="en-US" sz="900" b="1" dirty="0"/>
              <a:t>SWN -  Southwestern Energy Co</a:t>
            </a:r>
            <a:r>
              <a:rPr lang="en-US" sz="900" dirty="0"/>
              <a:t>.  Is a US based energy company engaged in exploration of natural gas and oil resources.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5</a:t>
            </a:r>
            <a:r>
              <a:rPr lang="en-US" sz="900" b="1" dirty="0">
                <a:highlight>
                  <a:srgbClr val="FFFF00"/>
                </a:highlight>
              </a:rPr>
              <a:t>. SOXS – </a:t>
            </a:r>
            <a:r>
              <a:rPr lang="en-US" sz="900" b="1" dirty="0" err="1">
                <a:highlight>
                  <a:srgbClr val="FFFF00"/>
                </a:highlight>
              </a:rPr>
              <a:t>Direxion</a:t>
            </a:r>
            <a:r>
              <a:rPr lang="en-US" sz="900" b="1" dirty="0">
                <a:highlight>
                  <a:srgbClr val="FFFF00"/>
                </a:highlight>
              </a:rPr>
              <a:t> Daily Semiconductor Bear</a:t>
            </a:r>
            <a:r>
              <a:rPr lang="en-US" sz="900" dirty="0">
                <a:highlight>
                  <a:srgbClr val="FFFF00"/>
                </a:highlight>
              </a:rPr>
              <a:t>. Exchange-traded fund (ETF) offered by </a:t>
            </a:r>
            <a:r>
              <a:rPr lang="en-US" sz="900" dirty="0" err="1">
                <a:highlight>
                  <a:srgbClr val="FFFF00"/>
                </a:highlight>
              </a:rPr>
              <a:t>Direxion</a:t>
            </a:r>
            <a:r>
              <a:rPr lang="en-US" sz="900" dirty="0">
                <a:highlight>
                  <a:srgbClr val="FFFF00"/>
                </a:highlight>
              </a:rPr>
              <a:t> Investments for technology-related index</a:t>
            </a:r>
            <a:r>
              <a:rPr lang="en-US" sz="900" dirty="0"/>
              <a:t>. </a:t>
            </a:r>
          </a:p>
          <a:p>
            <a:pPr marL="742950" lvl="1" indent="-228600" defTabSz="914400">
              <a:lnSpc>
                <a:spcPct val="90000"/>
              </a:lnSpc>
              <a:spcAft>
                <a:spcPts val="600"/>
              </a:spcAft>
              <a:buFont typeface="Arial" panose="020B0604020202020204" pitchFamily="34" charset="0"/>
              <a:buChar char="•"/>
            </a:pPr>
            <a:r>
              <a:rPr lang="en-US" sz="900" dirty="0"/>
              <a:t>6</a:t>
            </a:r>
            <a:r>
              <a:rPr lang="en-US" sz="900" b="1" dirty="0"/>
              <a:t>. AAPL – Apple Inc. </a:t>
            </a:r>
            <a:r>
              <a:rPr lang="en-US" sz="900" dirty="0"/>
              <a:t>is a well-known designs, manufactures, and markets popular devices including iPhone, iPad, Mac, Apple Watch, etc. </a:t>
            </a:r>
          </a:p>
          <a:p>
            <a:pPr marL="742950" lvl="1" indent="-228600" defTabSz="914400">
              <a:lnSpc>
                <a:spcPct val="90000"/>
              </a:lnSpc>
              <a:spcAft>
                <a:spcPts val="600"/>
              </a:spcAft>
              <a:buFont typeface="Arial" panose="020B0604020202020204" pitchFamily="34" charset="0"/>
              <a:buChar char="•"/>
            </a:pPr>
            <a:r>
              <a:rPr lang="en-US" sz="900" dirty="0"/>
              <a:t>7. </a:t>
            </a:r>
            <a:r>
              <a:rPr lang="en-US" sz="900" b="1" dirty="0"/>
              <a:t>KMI -  Kinder Morgan Inc</a:t>
            </a:r>
            <a:r>
              <a:rPr lang="en-US" sz="900" dirty="0"/>
              <a:t>. is one of the largest energy infrastructure companies in North America. It focuses on transportation, storage, and distribution of various energy products including natural gas, refined petroleum products, crude oil, CO2, etc. </a:t>
            </a:r>
          </a:p>
          <a:p>
            <a:pPr marL="742950" lvl="1" indent="-228600" defTabSz="914400">
              <a:lnSpc>
                <a:spcPct val="90000"/>
              </a:lnSpc>
              <a:spcAft>
                <a:spcPts val="600"/>
              </a:spcAft>
              <a:buFont typeface="Arial" panose="020B0604020202020204" pitchFamily="34" charset="0"/>
              <a:buChar char="•"/>
            </a:pPr>
            <a:r>
              <a:rPr lang="en-US" sz="900" dirty="0"/>
              <a:t>8. </a:t>
            </a:r>
            <a:r>
              <a:rPr lang="en-US" sz="900" b="1" dirty="0"/>
              <a:t>TSLA – Tesla Inc</a:t>
            </a:r>
            <a:r>
              <a:rPr lang="en-US" sz="900" dirty="0"/>
              <a:t>. is another well-known American electric vehicle(EV) and clean energy company.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9. </a:t>
            </a:r>
            <a:r>
              <a:rPr lang="en-US" sz="900" b="1" dirty="0">
                <a:highlight>
                  <a:srgbClr val="FFFF00"/>
                </a:highlight>
              </a:rPr>
              <a:t>SPY -  SPY Holdings </a:t>
            </a:r>
            <a:r>
              <a:rPr lang="en-US" sz="900" dirty="0">
                <a:highlight>
                  <a:srgbClr val="FFFF00"/>
                </a:highlight>
              </a:rPr>
              <a:t>is another ETF that is designed to track performance of S&amp;P 500 Index, which comprises 500 large-cap US companies from various sectors. It is a popular choice for investors seeking broad exposure to US equities without the need to pick individual stocks.  </a:t>
            </a:r>
          </a:p>
          <a:p>
            <a:pPr marL="742950" lvl="1" indent="-228600" defTabSz="914400">
              <a:lnSpc>
                <a:spcPct val="90000"/>
              </a:lnSpc>
              <a:spcAft>
                <a:spcPts val="600"/>
              </a:spcAft>
              <a:buFont typeface="Arial" panose="020B0604020202020204" pitchFamily="34" charset="0"/>
              <a:buChar char="•"/>
            </a:pPr>
            <a:r>
              <a:rPr lang="en-US" sz="900" b="1" dirty="0"/>
              <a:t>10. NOK – Nokia Corp</a:t>
            </a:r>
            <a:r>
              <a:rPr lang="en-US" sz="900" dirty="0"/>
              <a:t>.  Is well-known multinational telecommunications, information technology, and consumer electronics corporation. </a:t>
            </a:r>
          </a:p>
          <a:p>
            <a:pPr marL="742950" lvl="1" indent="-228600" defTabSz="914400">
              <a:lnSpc>
                <a:spcPct val="90000"/>
              </a:lnSpc>
              <a:spcAft>
                <a:spcPts val="600"/>
              </a:spcAft>
              <a:buFont typeface="Arial" panose="020B0604020202020204" pitchFamily="34" charset="0"/>
              <a:buChar char="•"/>
            </a:pPr>
            <a:r>
              <a:rPr lang="en-US" sz="900" dirty="0"/>
              <a:t>11</a:t>
            </a:r>
            <a:r>
              <a:rPr lang="en-US" sz="900" b="1" dirty="0"/>
              <a:t>. FCX- Freeport-McMoRan Inc</a:t>
            </a:r>
            <a:r>
              <a:rPr lang="en-US" sz="900" dirty="0"/>
              <a:t>. is a mining company that extract and process copper, gold, and molybdenum. </a:t>
            </a:r>
          </a:p>
          <a:p>
            <a:pPr marL="742950" lvl="1" indent="-228600" defTabSz="914400">
              <a:lnSpc>
                <a:spcPct val="90000"/>
              </a:lnSpc>
              <a:spcAft>
                <a:spcPts val="600"/>
              </a:spcAft>
              <a:buFont typeface="Arial" panose="020B0604020202020204" pitchFamily="34" charset="0"/>
              <a:buChar char="•"/>
            </a:pPr>
            <a:r>
              <a:rPr lang="en-US" sz="900" dirty="0"/>
              <a:t>12.</a:t>
            </a:r>
            <a:r>
              <a:rPr lang="en-US" sz="900" b="1" dirty="0"/>
              <a:t> CTRM – Castor Maritime Inc</a:t>
            </a:r>
            <a:r>
              <a:rPr lang="en-US" sz="900" dirty="0"/>
              <a:t>.  Is a shipping company that operates in dry bulk shipping sector and involves in transportation of commodities like coal, iron ore, grains, minerals, and other bulk goods. </a:t>
            </a:r>
          </a:p>
          <a:p>
            <a:pPr marL="742950" lvl="1" indent="-228600" defTabSz="914400">
              <a:lnSpc>
                <a:spcPct val="90000"/>
              </a:lnSpc>
              <a:spcAft>
                <a:spcPts val="600"/>
              </a:spcAft>
              <a:buFont typeface="Arial" panose="020B0604020202020204" pitchFamily="34" charset="0"/>
              <a:buChar char="•"/>
            </a:pPr>
            <a:r>
              <a:rPr lang="en-US" sz="900" dirty="0"/>
              <a:t>13. </a:t>
            </a:r>
            <a:r>
              <a:rPr lang="en-US" sz="900" b="1" dirty="0"/>
              <a:t>RIG- Transocean LTD – </a:t>
            </a:r>
            <a:r>
              <a:rPr lang="en-US" sz="900" dirty="0"/>
              <a:t>provides offshore drilling services to energy companies involved in oil and natural gas exploration.</a:t>
            </a:r>
          </a:p>
          <a:p>
            <a:pPr marL="742950" lvl="1" indent="-228600" defTabSz="914400">
              <a:lnSpc>
                <a:spcPct val="90000"/>
              </a:lnSpc>
              <a:spcAft>
                <a:spcPts val="600"/>
              </a:spcAft>
              <a:buFont typeface="Arial" panose="020B0604020202020204" pitchFamily="34" charset="0"/>
              <a:buChar char="•"/>
            </a:pPr>
            <a:r>
              <a:rPr lang="en-US" sz="900" dirty="0"/>
              <a:t>14. </a:t>
            </a:r>
            <a:r>
              <a:rPr lang="en-US" sz="900" b="1" dirty="0"/>
              <a:t>METX- BTC Digital Ltd</a:t>
            </a:r>
            <a:r>
              <a:rPr lang="en-US" sz="900" dirty="0"/>
              <a:t>. – Is a blockchain technology company with a long-term strategy to create a value across the metaverse, blockchain and cryptocurrency mining industry.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15. </a:t>
            </a:r>
            <a:r>
              <a:rPr lang="en-US" sz="900" b="1" dirty="0">
                <a:highlight>
                  <a:srgbClr val="FFFF00"/>
                </a:highlight>
              </a:rPr>
              <a:t>SPXS- </a:t>
            </a:r>
            <a:r>
              <a:rPr lang="en-US" sz="900" b="1" dirty="0" err="1">
                <a:highlight>
                  <a:srgbClr val="FFFF00"/>
                </a:highlight>
              </a:rPr>
              <a:t>Direxion</a:t>
            </a:r>
            <a:r>
              <a:rPr lang="en-US" sz="900" b="1" dirty="0">
                <a:highlight>
                  <a:srgbClr val="FFFF00"/>
                </a:highlight>
              </a:rPr>
              <a:t> Daily S&amp;P 500 Bear. </a:t>
            </a:r>
            <a:r>
              <a:rPr lang="en-US" sz="900" dirty="0">
                <a:highlight>
                  <a:srgbClr val="FFFF00"/>
                </a:highlight>
              </a:rPr>
              <a:t>ETF Fund for S&amp;P 500 stocks managed by </a:t>
            </a:r>
            <a:r>
              <a:rPr lang="en-US" sz="900" dirty="0" err="1">
                <a:highlight>
                  <a:srgbClr val="FFFF00"/>
                </a:highlight>
              </a:rPr>
              <a:t>Direxion</a:t>
            </a:r>
            <a:r>
              <a:rPr lang="en-US" sz="900" dirty="0">
                <a:highlight>
                  <a:srgbClr val="FFFF00"/>
                </a:highlight>
              </a:rPr>
              <a:t>. Investing in “Bear” ETF is a way to profit from a decline in the S&amp;P 500.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16. </a:t>
            </a:r>
            <a:r>
              <a:rPr lang="en-US" sz="900" b="1" dirty="0">
                <a:highlight>
                  <a:srgbClr val="FFFF00"/>
                </a:highlight>
              </a:rPr>
              <a:t>SH- </a:t>
            </a:r>
            <a:r>
              <a:rPr lang="en-US" sz="900" b="1" dirty="0" err="1">
                <a:highlight>
                  <a:srgbClr val="FFFF00"/>
                </a:highlight>
              </a:rPr>
              <a:t>ProShares</a:t>
            </a:r>
            <a:r>
              <a:rPr lang="en-US" sz="900" b="1" dirty="0">
                <a:highlight>
                  <a:srgbClr val="FFFF00"/>
                </a:highlight>
              </a:rPr>
              <a:t> Short S&amp;P 500 </a:t>
            </a:r>
            <a:r>
              <a:rPr lang="en-US" sz="900" dirty="0">
                <a:highlight>
                  <a:srgbClr val="FFFF00"/>
                </a:highlight>
              </a:rPr>
              <a:t>is another ETF. It is managed by </a:t>
            </a:r>
            <a:r>
              <a:rPr lang="en-US" sz="900" dirty="0" err="1">
                <a:highlight>
                  <a:srgbClr val="FFFF00"/>
                </a:highlight>
              </a:rPr>
              <a:t>ProShares</a:t>
            </a:r>
            <a:r>
              <a:rPr lang="en-US" sz="900" dirty="0">
                <a:highlight>
                  <a:srgbClr val="FFFF00"/>
                </a:highlight>
              </a:rPr>
              <a:t>. SH is essentially shorts (bets against) S&amp;P 500 Index same as above.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17. </a:t>
            </a:r>
            <a:r>
              <a:rPr lang="en-US" sz="900" b="1" dirty="0">
                <a:highlight>
                  <a:srgbClr val="FFFF00"/>
                </a:highlight>
              </a:rPr>
              <a:t>TQQQ-  TQQQ Holdings </a:t>
            </a:r>
            <a:r>
              <a:rPr lang="en-US" sz="900" dirty="0">
                <a:highlight>
                  <a:srgbClr val="FFFF00"/>
                </a:highlight>
              </a:rPr>
              <a:t>is an ETF managed by </a:t>
            </a:r>
            <a:r>
              <a:rPr lang="en-US" sz="900" dirty="0" err="1">
                <a:highlight>
                  <a:srgbClr val="FFFF00"/>
                </a:highlight>
              </a:rPr>
              <a:t>ProShares</a:t>
            </a:r>
            <a:r>
              <a:rPr lang="en-US" sz="900" dirty="0">
                <a:highlight>
                  <a:srgbClr val="FFFF00"/>
                </a:highlight>
              </a:rPr>
              <a:t> designed to provide investors with three times the daily return of the NASDAQ-100 index, which comprises 100 largest non-financial companies in NASDAQ market. </a:t>
            </a:r>
            <a:endParaRPr lang="en-US" sz="900" b="1" dirty="0">
              <a:highlight>
                <a:srgbClr val="FFFF00"/>
              </a:highlight>
            </a:endParaRPr>
          </a:p>
          <a:p>
            <a:pPr marL="742950" lvl="1" indent="-228600" defTabSz="914400">
              <a:lnSpc>
                <a:spcPct val="90000"/>
              </a:lnSpc>
              <a:spcAft>
                <a:spcPts val="600"/>
              </a:spcAft>
              <a:buFont typeface="Arial" panose="020B0604020202020204" pitchFamily="34" charset="0"/>
              <a:buChar char="•"/>
            </a:pPr>
            <a:r>
              <a:rPr lang="en-US" sz="900" dirty="0"/>
              <a:t>18. </a:t>
            </a:r>
            <a:r>
              <a:rPr lang="en-US" sz="900" b="1" dirty="0"/>
              <a:t>BBD- Banco Bradesco SA </a:t>
            </a:r>
            <a:r>
              <a:rPr lang="en-US" sz="900" dirty="0"/>
              <a:t>– is one of the largest and most prominent financial institutions in Brazil and has a significant impact on the country’s economy. </a:t>
            </a:r>
          </a:p>
          <a:p>
            <a:pPr marL="742950" lvl="1" indent="-228600" defTabSz="914400">
              <a:lnSpc>
                <a:spcPct val="90000"/>
              </a:lnSpc>
              <a:spcAft>
                <a:spcPts val="600"/>
              </a:spcAft>
              <a:buFont typeface="Arial" panose="020B0604020202020204" pitchFamily="34" charset="0"/>
              <a:buChar char="•"/>
            </a:pPr>
            <a:r>
              <a:rPr lang="en-US" sz="900" dirty="0">
                <a:highlight>
                  <a:srgbClr val="FFFF00"/>
                </a:highlight>
              </a:rPr>
              <a:t>19. </a:t>
            </a:r>
            <a:r>
              <a:rPr lang="en-US" sz="900" b="1" dirty="0">
                <a:highlight>
                  <a:srgbClr val="FFFF00"/>
                </a:highlight>
              </a:rPr>
              <a:t>FXI- iShares China Large-Cap ETF(FXI) – </a:t>
            </a:r>
            <a:r>
              <a:rPr lang="en-US" sz="900" dirty="0">
                <a:highlight>
                  <a:srgbClr val="FFFF00"/>
                </a:highlight>
              </a:rPr>
              <a:t>is an ETF that is designed to track performance of large-cap Chinese stocks. It aims to replicate performance of 50 largest and most liquid companies in Hong Kong Stock Exchange. </a:t>
            </a:r>
          </a:p>
          <a:p>
            <a:pPr marL="742950" lvl="1" indent="-228600" defTabSz="914400">
              <a:lnSpc>
                <a:spcPct val="90000"/>
              </a:lnSpc>
              <a:spcAft>
                <a:spcPts val="600"/>
              </a:spcAft>
              <a:buFont typeface="Arial" panose="020B0604020202020204" pitchFamily="34" charset="0"/>
              <a:buChar char="•"/>
            </a:pPr>
            <a:r>
              <a:rPr lang="en-US" sz="900" dirty="0"/>
              <a:t>20. </a:t>
            </a:r>
            <a:r>
              <a:rPr lang="en-US" sz="900" b="1" dirty="0"/>
              <a:t>ABEV- Ambev SA </a:t>
            </a:r>
            <a:r>
              <a:rPr lang="en-US" sz="900" dirty="0"/>
              <a:t>-  Is a multinational beverage company based in Brazil. </a:t>
            </a:r>
          </a:p>
          <a:p>
            <a:pPr marL="742950" lvl="1" indent="-228600" defTabSz="914400">
              <a:lnSpc>
                <a:spcPct val="90000"/>
              </a:lnSpc>
              <a:spcAft>
                <a:spcPts val="600"/>
              </a:spcAft>
              <a:buFont typeface="Arial" panose="020B0604020202020204" pitchFamily="34" charset="0"/>
              <a:buChar char="•"/>
            </a:pPr>
            <a:r>
              <a:rPr lang="en-US" sz="900" dirty="0"/>
              <a:t>21. </a:t>
            </a:r>
            <a:r>
              <a:rPr lang="en-US" sz="900" b="1" dirty="0"/>
              <a:t>VALE- Vale SA-  </a:t>
            </a:r>
            <a:r>
              <a:rPr lang="en-US" sz="900" dirty="0"/>
              <a:t>Is a multinational mining company based in Brazil. It is one of the world’s largest producers of iron ore and nickel. </a:t>
            </a:r>
          </a:p>
          <a:p>
            <a:pPr marL="742950" lvl="1" indent="-228600" defTabSz="914400">
              <a:lnSpc>
                <a:spcPct val="90000"/>
              </a:lnSpc>
              <a:spcAft>
                <a:spcPts val="600"/>
              </a:spcAft>
              <a:buFont typeface="Arial" panose="020B0604020202020204" pitchFamily="34" charset="0"/>
              <a:buChar char="•"/>
            </a:pPr>
            <a:r>
              <a:rPr lang="en-US" sz="900" dirty="0"/>
              <a:t>22. </a:t>
            </a:r>
            <a:r>
              <a:rPr lang="en-US" sz="900" b="1" dirty="0"/>
              <a:t>CEI- Camber Energy Inc- </a:t>
            </a:r>
            <a:r>
              <a:rPr lang="en-US" sz="900" dirty="0"/>
              <a:t>Publicly traded energy company engaged in exploration, development, and production of oil and natural gas. </a:t>
            </a:r>
          </a:p>
          <a:p>
            <a:pPr marL="742950" lvl="1" indent="-228600" defTabSz="914400">
              <a:lnSpc>
                <a:spcPct val="90000"/>
              </a:lnSpc>
              <a:spcAft>
                <a:spcPts val="600"/>
              </a:spcAft>
              <a:buFont typeface="Arial" panose="020B0604020202020204" pitchFamily="34" charset="0"/>
              <a:buChar char="•"/>
            </a:pPr>
            <a:r>
              <a:rPr lang="en-US" sz="900" dirty="0"/>
              <a:t>23.</a:t>
            </a:r>
            <a:r>
              <a:rPr lang="en-US" sz="900" b="1" dirty="0"/>
              <a:t> ITUB- </a:t>
            </a:r>
            <a:r>
              <a:rPr lang="en-US" sz="900" b="1" dirty="0" err="1"/>
              <a:t>Itau</a:t>
            </a:r>
            <a:r>
              <a:rPr lang="en-US" sz="900" b="1" dirty="0"/>
              <a:t> </a:t>
            </a:r>
            <a:r>
              <a:rPr lang="en-US" sz="900" b="1" dirty="0" err="1"/>
              <a:t>Unibanco</a:t>
            </a:r>
            <a:r>
              <a:rPr lang="en-US" sz="900" b="1" dirty="0"/>
              <a:t> Holding SA- </a:t>
            </a:r>
            <a:r>
              <a:rPr lang="en-US" sz="900" dirty="0"/>
              <a:t>Is a financial institution and one of the largest banks in Brazil and Latin America.  </a:t>
            </a:r>
          </a:p>
          <a:p>
            <a:pPr marL="285750" indent="-228600" defTabSz="914400">
              <a:lnSpc>
                <a:spcPct val="90000"/>
              </a:lnSpc>
              <a:spcAft>
                <a:spcPts val="600"/>
              </a:spcAft>
              <a:buFont typeface="Arial" panose="020B0604020202020204" pitchFamily="34" charset="0"/>
              <a:buChar char="•"/>
            </a:pPr>
            <a:endParaRPr lang="en-US" sz="700" dirty="0"/>
          </a:p>
        </p:txBody>
      </p:sp>
      <p:sp>
        <p:nvSpPr>
          <p:cNvPr id="4" name="TextBox 3">
            <a:extLst>
              <a:ext uri="{FF2B5EF4-FFF2-40B4-BE49-F238E27FC236}">
                <a16:creationId xmlns:a16="http://schemas.microsoft.com/office/drawing/2014/main" id="{64A623F2-CE52-10A3-4284-BED1318C96BC}"/>
              </a:ext>
            </a:extLst>
          </p:cNvPr>
          <p:cNvSpPr txBox="1"/>
          <p:nvPr/>
        </p:nvSpPr>
        <p:spPr>
          <a:xfrm>
            <a:off x="3542190" y="5885895"/>
            <a:ext cx="8362765" cy="584775"/>
          </a:xfrm>
          <a:prstGeom prst="rect">
            <a:avLst/>
          </a:prstGeom>
          <a:noFill/>
        </p:spPr>
        <p:txBody>
          <a:bodyPr wrap="square" rtlCol="0">
            <a:spAutoFit/>
          </a:bodyPr>
          <a:lstStyle/>
          <a:p>
            <a:r>
              <a:rPr lang="en-US" b="1" dirty="0"/>
              <a:t>Observation:</a:t>
            </a:r>
          </a:p>
          <a:p>
            <a:r>
              <a:rPr lang="en-US" sz="1400" dirty="0"/>
              <a:t>Most of the top 100 average trading volumes are Exchange Trading Funds.  </a:t>
            </a:r>
          </a:p>
        </p:txBody>
      </p:sp>
      <p:sp>
        <p:nvSpPr>
          <p:cNvPr id="7" name="Slide Number Placeholder 6">
            <a:extLst>
              <a:ext uri="{FF2B5EF4-FFF2-40B4-BE49-F238E27FC236}">
                <a16:creationId xmlns:a16="http://schemas.microsoft.com/office/drawing/2014/main" id="{E019EE4B-117C-466A-D09F-A2245FCC894A}"/>
              </a:ext>
            </a:extLst>
          </p:cNvPr>
          <p:cNvSpPr>
            <a:spLocks noGrp="1"/>
          </p:cNvSpPr>
          <p:nvPr>
            <p:ph type="sldNum" sz="quarter" idx="12"/>
          </p:nvPr>
        </p:nvSpPr>
        <p:spPr/>
        <p:txBody>
          <a:bodyPr/>
          <a:lstStyle/>
          <a:p>
            <a:fld id="{F550EED2-1C0F-4459-8B67-A9AAAED2F7A8}" type="slidenum">
              <a:rPr lang="en-US" smtClean="0"/>
              <a:t>8</a:t>
            </a:fld>
            <a:endParaRPr lang="en-US"/>
          </a:p>
        </p:txBody>
      </p:sp>
    </p:spTree>
    <p:extLst>
      <p:ext uri="{BB962C8B-B14F-4D97-AF65-F5344CB8AC3E}">
        <p14:creationId xmlns:p14="http://schemas.microsoft.com/office/powerpoint/2010/main" val="271281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2A0C25-95DC-3239-0427-13B9FA62C392}"/>
              </a:ext>
            </a:extLst>
          </p:cNvPr>
          <p:cNvSpPr txBox="1"/>
          <p:nvPr/>
        </p:nvSpPr>
        <p:spPr>
          <a:xfrm>
            <a:off x="630936" y="4440365"/>
            <a:ext cx="4245864" cy="172269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800">
                <a:latin typeface="+mj-lt"/>
                <a:ea typeface="+mj-ea"/>
                <a:cs typeface="+mj-cs"/>
              </a:rPr>
              <a:t>Exploratory Data Analysis and Visualization:</a:t>
            </a:r>
          </a:p>
        </p:txBody>
      </p:sp>
      <p:pic>
        <p:nvPicPr>
          <p:cNvPr id="11" name="Picture 10">
            <a:extLst>
              <a:ext uri="{FF2B5EF4-FFF2-40B4-BE49-F238E27FC236}">
                <a16:creationId xmlns:a16="http://schemas.microsoft.com/office/drawing/2014/main" id="{E006728F-EB91-1632-4A6D-768D3E473D76}"/>
              </a:ext>
            </a:extLst>
          </p:cNvPr>
          <p:cNvPicPr>
            <a:picLocks noChangeAspect="1"/>
          </p:cNvPicPr>
          <p:nvPr/>
        </p:nvPicPr>
        <p:blipFill>
          <a:blip r:embed="rId3"/>
          <a:stretch>
            <a:fillRect/>
          </a:stretch>
        </p:blipFill>
        <p:spPr>
          <a:xfrm>
            <a:off x="2562613" y="320040"/>
            <a:ext cx="2910825" cy="3927031"/>
          </a:xfrm>
          <a:prstGeom prst="rect">
            <a:avLst/>
          </a:prstGeom>
        </p:spPr>
      </p:pic>
      <p:pic>
        <p:nvPicPr>
          <p:cNvPr id="9" name="Picture 8">
            <a:extLst>
              <a:ext uri="{FF2B5EF4-FFF2-40B4-BE49-F238E27FC236}">
                <a16:creationId xmlns:a16="http://schemas.microsoft.com/office/drawing/2014/main" id="{B46A3CA5-F26F-2557-DFC3-FBB39573B868}"/>
              </a:ext>
            </a:extLst>
          </p:cNvPr>
          <p:cNvPicPr>
            <a:picLocks noChangeAspect="1"/>
          </p:cNvPicPr>
          <p:nvPr/>
        </p:nvPicPr>
        <p:blipFill>
          <a:blip r:embed="rId4"/>
          <a:stretch>
            <a:fillRect/>
          </a:stretch>
        </p:blipFill>
        <p:spPr>
          <a:xfrm>
            <a:off x="5473438" y="205931"/>
            <a:ext cx="3047201" cy="4028504"/>
          </a:xfrm>
          <a:prstGeom prst="rect">
            <a:avLst/>
          </a:prstGeom>
        </p:spPr>
      </p:pic>
      <p:sp>
        <p:nvSpPr>
          <p:cNvPr id="18"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38194B-B29C-1700-1253-DA1E2A5DCBF0}"/>
              </a:ext>
            </a:extLst>
          </p:cNvPr>
          <p:cNvSpPr txBox="1"/>
          <p:nvPr/>
        </p:nvSpPr>
        <p:spPr>
          <a:xfrm>
            <a:off x="5333999" y="4440365"/>
            <a:ext cx="6214871" cy="1722691"/>
          </a:xfrm>
          <a:prstGeom prst="rect">
            <a:avLst/>
          </a:prstGeom>
        </p:spPr>
        <p:txBody>
          <a:bodyPr vert="horz" lIns="91440" tIns="45720" rIns="91440" bIns="45720" rtlCol="0" anchor="ctr">
            <a:normAutofit lnSpcReduction="10000"/>
          </a:bodyPr>
          <a:lstStyle/>
          <a:p>
            <a:pPr indent="-228600" defTabSz="914400">
              <a:lnSpc>
                <a:spcPct val="90000"/>
              </a:lnSpc>
              <a:spcAft>
                <a:spcPts val="600"/>
              </a:spcAft>
              <a:buFont typeface="Arial" panose="020B0604020202020204" pitchFamily="34" charset="0"/>
              <a:buChar char="•"/>
            </a:pPr>
            <a:r>
              <a:rPr lang="en-US" sz="1700" b="0" i="0" dirty="0">
                <a:effectLst/>
              </a:rPr>
              <a:t>From above, we can observe that TSLA, SPY and AAPL have the top three highest average stock price. TSLA has the highest price of $701 whereas CEI has the lowest price of $0.81. </a:t>
            </a:r>
          </a:p>
          <a:p>
            <a:pPr indent="-228600" defTabSz="914400">
              <a:lnSpc>
                <a:spcPct val="90000"/>
              </a:lnSpc>
              <a:spcAft>
                <a:spcPts val="600"/>
              </a:spcAft>
              <a:buFont typeface="Arial" panose="020B0604020202020204" pitchFamily="34" charset="0"/>
              <a:buChar char="•"/>
            </a:pPr>
            <a:r>
              <a:rPr lang="en-US" sz="1700" b="0" i="0" dirty="0">
                <a:effectLst/>
              </a:rPr>
              <a:t>Looking at the trading volume column, we see that TQQQ has the highest average trading volume followed by AAPL. </a:t>
            </a:r>
          </a:p>
          <a:p>
            <a:pPr indent="-228600" defTabSz="914400">
              <a:lnSpc>
                <a:spcPct val="90000"/>
              </a:lnSpc>
              <a:spcAft>
                <a:spcPts val="600"/>
              </a:spcAft>
              <a:buFont typeface="Arial" panose="020B0604020202020204" pitchFamily="34" charset="0"/>
              <a:buChar char="•"/>
            </a:pPr>
            <a:r>
              <a:rPr lang="en-US" sz="1700" b="0" i="0" dirty="0">
                <a:effectLst/>
              </a:rPr>
              <a:t>Price and volume counts are both 105 indicating there are no missing values and rows.</a:t>
            </a:r>
            <a:endParaRPr lang="en-US" sz="1700" dirty="0"/>
          </a:p>
        </p:txBody>
      </p:sp>
      <p:sp>
        <p:nvSpPr>
          <p:cNvPr id="12" name="Slide Number Placeholder 11">
            <a:extLst>
              <a:ext uri="{FF2B5EF4-FFF2-40B4-BE49-F238E27FC236}">
                <a16:creationId xmlns:a16="http://schemas.microsoft.com/office/drawing/2014/main" id="{2499D442-C9E3-A1BA-13A2-4FD156BD1994}"/>
              </a:ext>
            </a:extLst>
          </p:cNvPr>
          <p:cNvSpPr>
            <a:spLocks noGrp="1"/>
          </p:cNvSpPr>
          <p:nvPr>
            <p:ph type="sldNum" sz="quarter" idx="12"/>
          </p:nvPr>
        </p:nvSpPr>
        <p:spPr/>
        <p:txBody>
          <a:bodyPr/>
          <a:lstStyle/>
          <a:p>
            <a:fld id="{F550EED2-1C0F-4459-8B67-A9AAAED2F7A8}" type="slidenum">
              <a:rPr lang="en-US" smtClean="0"/>
              <a:t>9</a:t>
            </a:fld>
            <a:endParaRPr lang="en-US"/>
          </a:p>
        </p:txBody>
      </p:sp>
    </p:spTree>
    <p:extLst>
      <p:ext uri="{BB962C8B-B14F-4D97-AF65-F5344CB8AC3E}">
        <p14:creationId xmlns:p14="http://schemas.microsoft.com/office/powerpoint/2010/main" val="42304760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2923</TotalTime>
  <Words>2036</Words>
  <Application>Microsoft Office PowerPoint</Application>
  <PresentationFormat>Widescreen</PresentationFormat>
  <Paragraphs>130</Paragraphs>
  <Slides>21</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7" baseType="lpstr">
      <vt:lpstr>Arial</vt:lpstr>
      <vt:lpstr>Calibri</vt:lpstr>
      <vt:lpstr>Calibri Light</vt:lpstr>
      <vt:lpstr>Helvetica Neue</vt:lpstr>
      <vt:lpstr>Office Theme</vt:lpstr>
      <vt:lpstr>Document</vt:lpstr>
      <vt:lpstr>Stock Price and Volume Time Series Analysis  COMP-4449 –Data Science Capstone Suvechhya Pokhrel</vt:lpstr>
      <vt:lpstr>Purpose</vt:lpstr>
      <vt:lpstr> By developing predictive models for optimizing stock market entry and exit timing, this project aims to provide tools that can help everyday investors make informed and profitable investment decisions. With growing importance of personal finance and retirement planning, these models have potential to enhance financial security for people.  </vt:lpstr>
      <vt:lpstr>Research Question</vt:lpstr>
      <vt:lpstr>Description of the Dataset</vt:lpstr>
      <vt:lpstr>Exploratory Data Analysis and Visualization</vt:lpstr>
      <vt:lpstr>Exploratory Data Analysis and Visualization</vt:lpstr>
      <vt:lpstr>Exploratory Data Analysis and Visualization</vt:lpstr>
      <vt:lpstr>PowerPoint Presentation</vt:lpstr>
      <vt:lpstr>PowerPoint Presentation</vt:lpstr>
      <vt:lpstr>PowerPoint Presentation</vt:lpstr>
      <vt:lpstr>PowerPoint Presentation</vt:lpstr>
      <vt:lpstr>Data Splitting:</vt:lpstr>
      <vt:lpstr>Model Building and  Evaluation(ARIMA):</vt:lpstr>
      <vt:lpstr>Model Building and  Evaluation:</vt:lpstr>
      <vt:lpstr>Data Scaling:</vt:lpstr>
      <vt:lpstr>Model Building and  Evaluation(LSTM):</vt:lpstr>
      <vt:lpstr>HyperParameter Tuning (LSTM):</vt:lpstr>
      <vt:lpstr>Prediction and Analysis:</vt:lpstr>
      <vt:lpstr>Conclusion, Lessons Learned, and Further Plans</vt:lpstr>
      <vt:lpstr>Thank you.  </vt:lpstr>
    </vt:vector>
  </TitlesOfParts>
  <Company>University of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Ross</dc:creator>
  <cp:lastModifiedBy>Suvechhya Pokhrel</cp:lastModifiedBy>
  <cp:revision>82</cp:revision>
  <cp:lastPrinted>2018-04-04T16:25:31Z</cp:lastPrinted>
  <dcterms:created xsi:type="dcterms:W3CDTF">2017-05-31T17:30:18Z</dcterms:created>
  <dcterms:modified xsi:type="dcterms:W3CDTF">2023-10-19T20:08:09Z</dcterms:modified>
</cp:coreProperties>
</file>